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0" r:id="rId44"/>
    <p:sldId id="298" r:id="rId45"/>
    <p:sldId id="299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72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8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219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3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90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5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1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6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2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5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0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1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60184-AFF4-472E-8894-34960549288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D9EFDC-A663-4416-8115-E31EBF7A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7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cH-GVf9floo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lC9Sd2Gi404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8bC1DEYbI4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LJKVVtiR3g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K1MwhEDjHg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S2PUIQpAEAQ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8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Doctrine &amp; Marshall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620" y="1391332"/>
            <a:ext cx="4184035" cy="3880772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Truman</a:t>
            </a:r>
            <a:r>
              <a:rPr lang="en-US" sz="2000" dirty="0" smtClean="0"/>
              <a:t> Doctrine:  principle of providing </a:t>
            </a:r>
            <a:r>
              <a:rPr lang="en-US" sz="2000" b="1" u="sng" dirty="0" smtClean="0">
                <a:solidFill>
                  <a:srgbClr val="FF0000"/>
                </a:solidFill>
              </a:rPr>
              <a:t>support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b="1" u="sng" dirty="0" smtClean="0">
                <a:solidFill>
                  <a:srgbClr val="FF0000"/>
                </a:solidFill>
              </a:rPr>
              <a:t>aid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to free countries while containing communism during Cold War</a:t>
            </a:r>
          </a:p>
          <a:p>
            <a:r>
              <a:rPr lang="en-US" sz="2000" dirty="0" smtClean="0"/>
              <a:t>George Marshall: Secretary of State who proposed aid package to aid Europe after WWII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Marshall Plan</a:t>
            </a:r>
            <a:r>
              <a:rPr lang="en-US" sz="2000" dirty="0" smtClean="0"/>
              <a:t>:  U.S. aid plan designed to promote economic recovery in post war Europe</a:t>
            </a:r>
          </a:p>
          <a:p>
            <a:r>
              <a:rPr lang="en-US" sz="2000" dirty="0" smtClean="0"/>
              <a:t>Soviets prohibited Eastern Europe from receiving help</a:t>
            </a:r>
          </a:p>
          <a:p>
            <a:pPr lvl="1"/>
            <a:r>
              <a:rPr lang="en-US" sz="2000" dirty="0" smtClean="0"/>
              <a:t>Feared a democratic undermining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1534012"/>
            <a:ext cx="5505904" cy="41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02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09" y="0"/>
            <a:ext cx="8596668" cy="1320800"/>
          </a:xfrm>
        </p:spPr>
        <p:txBody>
          <a:bodyPr/>
          <a:lstStyle/>
          <a:p>
            <a:r>
              <a:rPr lang="en-US" dirty="0" smtClean="0"/>
              <a:t>Berlin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934" y="674914"/>
            <a:ext cx="4184035" cy="3880772"/>
          </a:xfrm>
        </p:spPr>
        <p:txBody>
          <a:bodyPr>
            <a:noAutofit/>
          </a:bodyPr>
          <a:lstStyle/>
          <a:p>
            <a:r>
              <a:rPr lang="en-US" sz="2000" dirty="0" smtClean="0"/>
              <a:t>Marshall Plan provided 13 billion dollars in aid to Western Europe</a:t>
            </a:r>
          </a:p>
          <a:p>
            <a:r>
              <a:rPr lang="en-US" sz="2000" dirty="0" smtClean="0"/>
              <a:t>Helped promote economic growth, democratic political stability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Western Allies </a:t>
            </a:r>
            <a:r>
              <a:rPr lang="en-US" sz="2000" dirty="0" smtClean="0"/>
              <a:t>(GB, France, U.S.) planned to combine their 3 German zones</a:t>
            </a:r>
          </a:p>
          <a:p>
            <a:r>
              <a:rPr lang="en-US" sz="2000" dirty="0" smtClean="0"/>
              <a:t>Stalin was angered by this and </a:t>
            </a:r>
            <a:r>
              <a:rPr lang="en-US" sz="2000" b="1" u="sng" dirty="0" smtClean="0">
                <a:solidFill>
                  <a:srgbClr val="FF0000"/>
                </a:solidFill>
              </a:rPr>
              <a:t>blockaded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western sectors</a:t>
            </a:r>
          </a:p>
          <a:p>
            <a:r>
              <a:rPr lang="en-US" sz="2000" dirty="0" smtClean="0"/>
              <a:t>Berlin was inside the Soviet zone but had been divided into zones itself</a:t>
            </a:r>
          </a:p>
          <a:p>
            <a:r>
              <a:rPr lang="en-US" sz="2000" dirty="0" smtClean="0"/>
              <a:t>West Berlin was cut off from the Western Zones</a:t>
            </a:r>
          </a:p>
          <a:p>
            <a:r>
              <a:rPr lang="en-US" sz="2000" dirty="0" smtClean="0">
                <a:hlinkClick r:id="rId2"/>
              </a:rPr>
              <a:t>https://www.youtube.com/watch?v=cH-GVf9floo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15630" y="1175657"/>
            <a:ext cx="6067258" cy="41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9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648" y="1270000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West Berlin was cut off from all </a:t>
            </a:r>
            <a:r>
              <a:rPr lang="en-US" sz="2200" b="1" u="sng" dirty="0" smtClean="0">
                <a:solidFill>
                  <a:srgbClr val="FF0000"/>
                </a:solidFill>
              </a:rPr>
              <a:t>supplies</a:t>
            </a:r>
          </a:p>
          <a:p>
            <a:r>
              <a:rPr lang="en-US" sz="2200" dirty="0" smtClean="0"/>
              <a:t>Stalin wanted to </a:t>
            </a:r>
            <a:r>
              <a:rPr lang="en-US" sz="2200" b="1" u="sng" dirty="0" smtClean="0">
                <a:solidFill>
                  <a:srgbClr val="FF0000"/>
                </a:solidFill>
              </a:rPr>
              <a:t>starve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the city into submission and force the Allies to give up plan to </a:t>
            </a:r>
            <a:r>
              <a:rPr lang="en-US" sz="2200" b="1" u="sng" dirty="0" smtClean="0">
                <a:solidFill>
                  <a:srgbClr val="FF0000"/>
                </a:solidFill>
              </a:rPr>
              <a:t>combine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zones</a:t>
            </a:r>
          </a:p>
          <a:p>
            <a:r>
              <a:rPr lang="en-US" sz="2200" dirty="0" smtClean="0"/>
              <a:t>U.S. organized the </a:t>
            </a:r>
            <a:r>
              <a:rPr lang="en-US" sz="2200" b="1" u="sng" dirty="0" smtClean="0">
                <a:solidFill>
                  <a:srgbClr val="FF0000"/>
                </a:solidFill>
              </a:rPr>
              <a:t>Berlin Airlift </a:t>
            </a:r>
          </a:p>
          <a:p>
            <a:pPr lvl="1"/>
            <a:r>
              <a:rPr lang="en-US" sz="2200" dirty="0" smtClean="0"/>
              <a:t>Flew food and essentials over blockade into Berlin</a:t>
            </a:r>
          </a:p>
          <a:p>
            <a:r>
              <a:rPr lang="en-US" sz="2200" dirty="0" smtClean="0"/>
              <a:t>After a year Stalin ended the blockade </a:t>
            </a:r>
          </a:p>
          <a:p>
            <a:r>
              <a:rPr lang="en-US" sz="2200" dirty="0" smtClean="0"/>
              <a:t>Germany split into two nations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1016000"/>
            <a:ext cx="6567838" cy="45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9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The Federal Republic of Germany</a:t>
            </a:r>
            <a:r>
              <a:rPr lang="en-US" sz="2400" dirty="0" smtClean="0"/>
              <a:t> (aka West Germany) consisted of the three democratic zones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The German Democratic Republic </a:t>
            </a:r>
            <a:r>
              <a:rPr lang="en-US" sz="2400" dirty="0" smtClean="0"/>
              <a:t>(aka East Germany) was under Soviet control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60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Intensifies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677" y="1270000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By 1949 the two sides were clearly plotted against each other </a:t>
            </a:r>
            <a:r>
              <a:rPr lang="en-US" sz="2200" b="1" u="sng" dirty="0" smtClean="0">
                <a:solidFill>
                  <a:srgbClr val="FF0000"/>
                </a:solidFill>
              </a:rPr>
              <a:t>economically</a:t>
            </a:r>
            <a:r>
              <a:rPr lang="en-US" sz="2200" dirty="0" smtClean="0"/>
              <a:t>, </a:t>
            </a:r>
            <a:r>
              <a:rPr lang="en-US" sz="2200" b="1" u="sng" dirty="0" smtClean="0">
                <a:solidFill>
                  <a:srgbClr val="FF0000"/>
                </a:solidFill>
              </a:rPr>
              <a:t>politically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and socially</a:t>
            </a:r>
          </a:p>
          <a:p>
            <a:r>
              <a:rPr lang="en-US" sz="2200" dirty="0" smtClean="0"/>
              <a:t>Europe was divided into democratic west and communist east</a:t>
            </a:r>
          </a:p>
          <a:p>
            <a:r>
              <a:rPr lang="en-US" sz="2200" dirty="0" smtClean="0"/>
              <a:t>Each side fought each other through </a:t>
            </a:r>
            <a:r>
              <a:rPr lang="en-US" sz="2200" b="1" u="sng" dirty="0" smtClean="0">
                <a:solidFill>
                  <a:srgbClr val="FF0000"/>
                </a:solidFill>
              </a:rPr>
              <a:t>economic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policy, diplomatic policy, </a:t>
            </a:r>
            <a:r>
              <a:rPr lang="en-US" sz="2200" b="1" u="sng" dirty="0" smtClean="0">
                <a:solidFill>
                  <a:srgbClr val="FF0000"/>
                </a:solidFill>
              </a:rPr>
              <a:t>propaganda</a:t>
            </a:r>
            <a:r>
              <a:rPr lang="en-US" sz="2200" dirty="0" smtClean="0"/>
              <a:t>, espionage and secret ops</a:t>
            </a:r>
          </a:p>
          <a:p>
            <a:r>
              <a:rPr lang="en-US" sz="2200" dirty="0" smtClean="0"/>
              <a:t>No shooting took place but violence was a consistent threat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4" y="1480458"/>
            <a:ext cx="7016347" cy="37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6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077" y="1536475"/>
            <a:ext cx="4184035" cy="3880772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1949 the Western Allies formed </a:t>
            </a:r>
            <a:r>
              <a:rPr lang="en-US" sz="2400" b="1" u="sng" dirty="0" smtClean="0">
                <a:solidFill>
                  <a:srgbClr val="FF0000"/>
                </a:solidFill>
              </a:rPr>
              <a:t>NATO</a:t>
            </a:r>
          </a:p>
          <a:p>
            <a:r>
              <a:rPr lang="en-US" sz="2400" dirty="0" smtClean="0"/>
              <a:t>North Atlantic Treaty Organization</a:t>
            </a:r>
          </a:p>
          <a:p>
            <a:r>
              <a:rPr lang="en-US" sz="2400" dirty="0" smtClean="0"/>
              <a:t>Included U.S., Canada, and </a:t>
            </a:r>
            <a:r>
              <a:rPr lang="en-US" sz="2400" b="1" u="sng" dirty="0" smtClean="0">
                <a:solidFill>
                  <a:srgbClr val="FF0000"/>
                </a:solidFill>
              </a:rPr>
              <a:t>Western Europe</a:t>
            </a:r>
          </a:p>
          <a:p>
            <a:r>
              <a:rPr lang="en-US" sz="2400" dirty="0" smtClean="0"/>
              <a:t>Dedicated to a mutual defense of one another against the Soviets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 attack on one country=an attack on all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1320800"/>
            <a:ext cx="6911870" cy="39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82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Warsaw 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134" y="1463903"/>
            <a:ext cx="4184035" cy="3880772"/>
          </a:xfrm>
        </p:spPr>
        <p:txBody>
          <a:bodyPr>
            <a:noAutofit/>
          </a:bodyPr>
          <a:lstStyle/>
          <a:p>
            <a:r>
              <a:rPr lang="en-US" sz="2400" dirty="0" smtClean="0"/>
              <a:t>Soviet Union formed their own alliance 6 years after NATO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Warsaw Pact</a:t>
            </a:r>
            <a:r>
              <a:rPr lang="en-US" sz="2400" dirty="0" smtClean="0"/>
              <a:t>:  Soviet alliance system with Eastern European countries</a:t>
            </a:r>
          </a:p>
          <a:p>
            <a:r>
              <a:rPr lang="en-US" sz="2400" dirty="0" smtClean="0"/>
              <a:t>Both alliances increased </a:t>
            </a:r>
            <a:r>
              <a:rPr lang="en-US" sz="2400" b="1" u="sng" dirty="0" smtClean="0">
                <a:solidFill>
                  <a:srgbClr val="FF0000"/>
                </a:solidFill>
              </a:rPr>
              <a:t>military tension </a:t>
            </a:r>
            <a:r>
              <a:rPr lang="en-US" sz="2400" dirty="0" smtClean="0"/>
              <a:t>between each other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7164" y="609600"/>
            <a:ext cx="4679922" cy="60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5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475" y="5218"/>
            <a:ext cx="8596668" cy="1320800"/>
          </a:xfrm>
        </p:spPr>
        <p:txBody>
          <a:bodyPr/>
          <a:lstStyle/>
          <a:p>
            <a:r>
              <a:rPr lang="en-US" dirty="0" smtClean="0"/>
              <a:t>Arms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420" y="699865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</a:rPr>
              <a:t>Nuclear</a:t>
            </a:r>
            <a:r>
              <a:rPr lang="en-US" sz="2200" dirty="0" smtClean="0"/>
              <a:t> weapons were a huge threat</a:t>
            </a:r>
          </a:p>
          <a:p>
            <a:r>
              <a:rPr lang="en-US" sz="2200" dirty="0" smtClean="0"/>
              <a:t>U.S.A showed might of A-bomb on Japan </a:t>
            </a:r>
          </a:p>
          <a:p>
            <a:r>
              <a:rPr lang="en-US" sz="2200" dirty="0" smtClean="0"/>
              <a:t>Soviets successfully tested an A-bomb in 1949</a:t>
            </a:r>
          </a:p>
          <a:p>
            <a:r>
              <a:rPr lang="en-US" sz="2200" dirty="0" smtClean="0"/>
              <a:t>By the early 1950’s both countries had </a:t>
            </a:r>
            <a:r>
              <a:rPr lang="en-US" sz="2200" b="1" u="sng" dirty="0" smtClean="0">
                <a:solidFill>
                  <a:srgbClr val="FF0000"/>
                </a:solidFill>
              </a:rPr>
              <a:t>hydrogen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bombs</a:t>
            </a:r>
          </a:p>
          <a:p>
            <a:r>
              <a:rPr lang="en-US" sz="2200" dirty="0" smtClean="0"/>
              <a:t>By 1960’s they had inter-continental ballistic missiles </a:t>
            </a:r>
          </a:p>
          <a:p>
            <a:pPr lvl="1"/>
            <a:r>
              <a:rPr lang="en-US" sz="2200" dirty="0" smtClean="0"/>
              <a:t>Could carry a warheads a continent away</a:t>
            </a:r>
          </a:p>
          <a:p>
            <a:pPr lvl="1"/>
            <a:r>
              <a:rPr lang="en-US" sz="2200" dirty="0" smtClean="0">
                <a:hlinkClick r:id="rId2"/>
              </a:rPr>
              <a:t>https://www.youtube.com/watch?v=lC9Sd2Gi404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91162" y="1326019"/>
            <a:ext cx="5436799" cy="40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11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Both super powers were engaged in an expensive battle over weapons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Arms Race</a:t>
            </a:r>
            <a:r>
              <a:rPr lang="en-US" sz="2400" dirty="0" smtClean="0"/>
              <a:t>: competition over achieving and having the largest quantity of superior weapons</a:t>
            </a:r>
          </a:p>
          <a:p>
            <a:r>
              <a:rPr lang="en-US" sz="2400" dirty="0" smtClean="0"/>
              <a:t>The race fueled the fears of citizens of a </a:t>
            </a:r>
            <a:r>
              <a:rPr lang="en-US" sz="2400" b="1" u="sng" dirty="0" smtClean="0">
                <a:solidFill>
                  <a:srgbClr val="FF0000"/>
                </a:solidFill>
              </a:rPr>
              <a:t>nuclear war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Race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506" y="1270000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</a:rPr>
              <a:t>Sputnik</a:t>
            </a:r>
            <a:r>
              <a:rPr lang="en-US" sz="2200" dirty="0" smtClean="0"/>
              <a:t>: 1957 Soviets launched the worlds first satellite</a:t>
            </a:r>
          </a:p>
          <a:p>
            <a:r>
              <a:rPr lang="en-US" sz="2200" dirty="0" smtClean="0"/>
              <a:t>U.S. launched its own a few months later</a:t>
            </a:r>
          </a:p>
          <a:p>
            <a:r>
              <a:rPr lang="en-US" sz="2200" dirty="0" smtClean="0"/>
              <a:t>1961 the Soviets send the first astronaut into orbit</a:t>
            </a:r>
          </a:p>
          <a:p>
            <a:r>
              <a:rPr lang="en-US" sz="2200" dirty="0" smtClean="0"/>
              <a:t>America followed soon with their own astronaut </a:t>
            </a:r>
          </a:p>
          <a:p>
            <a:r>
              <a:rPr lang="en-US" sz="2200" dirty="0" smtClean="0"/>
              <a:t>In 1969 the U.S landed on the </a:t>
            </a:r>
            <a:r>
              <a:rPr lang="en-US" sz="2200" b="1" u="sng" dirty="0" smtClean="0">
                <a:solidFill>
                  <a:srgbClr val="FF0000"/>
                </a:solidFill>
              </a:rPr>
              <a:t>moon</a:t>
            </a:r>
          </a:p>
          <a:p>
            <a:r>
              <a:rPr lang="en-US" sz="2200" dirty="0" smtClean="0"/>
              <a:t>In 1960 Soviets shot down a U.S. </a:t>
            </a:r>
            <a:r>
              <a:rPr lang="en-US" sz="2200" b="1" u="sng" dirty="0" smtClean="0">
                <a:solidFill>
                  <a:srgbClr val="FF0000"/>
                </a:solidFill>
              </a:rPr>
              <a:t>U-2 spy plane </a:t>
            </a:r>
            <a:r>
              <a:rPr lang="en-US" sz="2200" dirty="0" smtClean="0"/>
              <a:t>increasing tensions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9493" y="1632858"/>
            <a:ext cx="4640036" cy="379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7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Tensions After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019" y="1463904"/>
            <a:ext cx="4184035" cy="3880772"/>
          </a:xfrm>
        </p:spPr>
        <p:txBody>
          <a:bodyPr>
            <a:noAutofit/>
          </a:bodyPr>
          <a:lstStyle/>
          <a:p>
            <a:r>
              <a:rPr lang="en-US" sz="2400" dirty="0" smtClean="0"/>
              <a:t>After WWII a fierce struggle for power ensued between two super powers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USA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vs. </a:t>
            </a:r>
            <a:r>
              <a:rPr lang="en-US" sz="2400" b="1" u="sng" dirty="0" smtClean="0">
                <a:solidFill>
                  <a:srgbClr val="FF0000"/>
                </a:solidFill>
              </a:rPr>
              <a:t>USSR</a:t>
            </a:r>
          </a:p>
          <a:p>
            <a:r>
              <a:rPr lang="en-US" sz="2400" dirty="0" smtClean="0"/>
              <a:t>This struggle for power is known as the </a:t>
            </a:r>
            <a:r>
              <a:rPr lang="en-US" sz="2400" b="1" u="sng" dirty="0" smtClean="0">
                <a:solidFill>
                  <a:srgbClr val="FF0000"/>
                </a:solidFill>
              </a:rPr>
              <a:t>Cold War</a:t>
            </a:r>
          </a:p>
          <a:p>
            <a:r>
              <a:rPr lang="en-US" sz="2400" dirty="0" smtClean="0"/>
              <a:t>USA left WWII stronger than it had ever been</a:t>
            </a:r>
          </a:p>
          <a:p>
            <a:r>
              <a:rPr lang="en-US" sz="2400" dirty="0" smtClean="0"/>
              <a:t>The USSR left with greater importance and power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4477" y="897708"/>
            <a:ext cx="4153807" cy="56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76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Both the space race and arms race were extremely expensive</a:t>
            </a:r>
          </a:p>
          <a:p>
            <a:r>
              <a:rPr lang="en-US" sz="2400" dirty="0" smtClean="0"/>
              <a:t>Both brought about huge gains in the worlds of </a:t>
            </a:r>
            <a:r>
              <a:rPr lang="en-US" sz="2400" b="1" u="sng" dirty="0" smtClean="0">
                <a:solidFill>
                  <a:srgbClr val="FF0000"/>
                </a:solidFill>
              </a:rPr>
              <a:t>science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u="sng" dirty="0" smtClean="0">
                <a:solidFill>
                  <a:srgbClr val="FF0000"/>
                </a:solidFill>
              </a:rPr>
              <a:t>technology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1068" y="1817411"/>
            <a:ext cx="5723618" cy="40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6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in the Cold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162" y="1550989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After WWII China was torn by a </a:t>
            </a:r>
            <a:r>
              <a:rPr lang="en-US" sz="2200" b="1" u="sng" dirty="0" smtClean="0">
                <a:solidFill>
                  <a:srgbClr val="FF0000"/>
                </a:solidFill>
              </a:rPr>
              <a:t>civil war</a:t>
            </a:r>
          </a:p>
          <a:p>
            <a:r>
              <a:rPr lang="en-US" sz="2200" dirty="0" smtClean="0"/>
              <a:t>Communists vs. Nationalists</a:t>
            </a:r>
          </a:p>
          <a:p>
            <a:r>
              <a:rPr lang="en-US" sz="2200" dirty="0" smtClean="0"/>
              <a:t>Mao </a:t>
            </a:r>
            <a:r>
              <a:rPr lang="en-US" sz="2200" b="1" u="sng" dirty="0" smtClean="0">
                <a:solidFill>
                  <a:srgbClr val="FF0000"/>
                </a:solidFill>
              </a:rPr>
              <a:t>Zedong</a:t>
            </a:r>
            <a:r>
              <a:rPr lang="en-US" sz="2200" dirty="0" smtClean="0"/>
              <a:t> was communist leader</a:t>
            </a:r>
          </a:p>
          <a:p>
            <a:r>
              <a:rPr lang="en-US" sz="2200" dirty="0" smtClean="0"/>
              <a:t>He won in 1949 and created the People Republic of China</a:t>
            </a:r>
          </a:p>
          <a:p>
            <a:r>
              <a:rPr lang="en-US" sz="2200" dirty="0" smtClean="0"/>
              <a:t>Nationalists fled to </a:t>
            </a:r>
            <a:r>
              <a:rPr lang="en-US" sz="2200" b="1" u="sng" dirty="0" smtClean="0">
                <a:solidFill>
                  <a:srgbClr val="FF0000"/>
                </a:solidFill>
              </a:rPr>
              <a:t>Taiwan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and set up their own government</a:t>
            </a:r>
          </a:p>
          <a:p>
            <a:r>
              <a:rPr lang="en-US" sz="2200" dirty="0" smtClean="0"/>
              <a:t>Mao soon allied with the Soviet Union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9070" y="883290"/>
            <a:ext cx="3800929" cy="52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048" y="1492932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China took public land and divided it between peasants to work for </a:t>
            </a:r>
            <a:r>
              <a:rPr lang="en-US" sz="2200" dirty="0" err="1" smtClean="0"/>
              <a:t>gov</a:t>
            </a:r>
            <a:endParaRPr lang="en-US" sz="2200" dirty="0" smtClean="0"/>
          </a:p>
          <a:p>
            <a:r>
              <a:rPr lang="en-US" sz="2200" dirty="0" smtClean="0"/>
              <a:t>Wanted a </a:t>
            </a:r>
            <a:r>
              <a:rPr lang="en-US" sz="2200" b="1" u="sng" dirty="0" smtClean="0">
                <a:solidFill>
                  <a:srgbClr val="FF0000"/>
                </a:solidFill>
              </a:rPr>
              <a:t>cultural </a:t>
            </a:r>
            <a:r>
              <a:rPr lang="en-US" sz="2200" dirty="0" smtClean="0"/>
              <a:t>revolution to build a society of peasants and workers</a:t>
            </a:r>
          </a:p>
          <a:p>
            <a:r>
              <a:rPr lang="en-US" sz="2200" b="1" u="sng" dirty="0" smtClean="0">
                <a:solidFill>
                  <a:srgbClr val="FF0000"/>
                </a:solidFill>
              </a:rPr>
              <a:t>Red Guards</a:t>
            </a:r>
            <a:r>
              <a:rPr lang="en-US" sz="2200" dirty="0" smtClean="0"/>
              <a:t>:  violent radical group who closed schools and executed many people</a:t>
            </a:r>
          </a:p>
          <a:p>
            <a:r>
              <a:rPr lang="en-US" sz="2200" dirty="0" smtClean="0"/>
              <a:t>Red Guards spread violence to force people to submit to communism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1146629"/>
            <a:ext cx="5637394" cy="46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12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Korea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was divided into two nations, North Korea and South Korea</a:t>
            </a:r>
          </a:p>
          <a:p>
            <a:r>
              <a:rPr lang="en-US" sz="2400" dirty="0" smtClean="0"/>
              <a:t>North Korea was backed by the </a:t>
            </a:r>
            <a:r>
              <a:rPr lang="en-US" sz="2400" b="1" u="sng" dirty="0" smtClean="0">
                <a:solidFill>
                  <a:srgbClr val="FF0000"/>
                </a:solidFill>
              </a:rPr>
              <a:t>soviets</a:t>
            </a:r>
          </a:p>
          <a:p>
            <a:r>
              <a:rPr lang="en-US" sz="2400" dirty="0" smtClean="0"/>
              <a:t>South Korea was backed by the </a:t>
            </a:r>
            <a:r>
              <a:rPr lang="en-US" sz="2400" b="1" u="sng" dirty="0" smtClean="0">
                <a:solidFill>
                  <a:srgbClr val="FF0000"/>
                </a:solidFill>
              </a:rPr>
              <a:t>U.S.</a:t>
            </a:r>
          </a:p>
          <a:p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FF0000"/>
                </a:solidFill>
              </a:rPr>
              <a:t>38</a:t>
            </a:r>
            <a:r>
              <a:rPr lang="en-US" sz="2400" b="1" u="sng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u="sng" dirty="0" smtClean="0">
                <a:solidFill>
                  <a:srgbClr val="FF0000"/>
                </a:solidFill>
              </a:rPr>
              <a:t> Parallel </a:t>
            </a:r>
            <a:r>
              <a:rPr lang="en-US" sz="2400" dirty="0" smtClean="0"/>
              <a:t>divided the two nations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14534" y="1799771"/>
            <a:ext cx="5197512" cy="389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3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448" y="1420360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38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Parallel turned into a standoff in 1950</a:t>
            </a:r>
          </a:p>
          <a:p>
            <a:r>
              <a:rPr lang="en-US" sz="2200" dirty="0" smtClean="0"/>
              <a:t>N. Korea invaded S. Korea in 1950 with </a:t>
            </a:r>
            <a:r>
              <a:rPr lang="en-US" sz="2200" b="1" u="sng" dirty="0" smtClean="0">
                <a:solidFill>
                  <a:srgbClr val="FF0000"/>
                </a:solidFill>
              </a:rPr>
              <a:t>Soviet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support</a:t>
            </a:r>
          </a:p>
          <a:p>
            <a:r>
              <a:rPr lang="en-US" sz="2200" dirty="0" smtClean="0"/>
              <a:t>S. Korea reached out to the newly formed </a:t>
            </a:r>
            <a:r>
              <a:rPr lang="en-US" sz="2200" b="1" u="sng" dirty="0" smtClean="0">
                <a:solidFill>
                  <a:srgbClr val="FF0000"/>
                </a:solidFill>
              </a:rPr>
              <a:t>United Nations </a:t>
            </a:r>
            <a:r>
              <a:rPr lang="en-US" sz="2200" dirty="0" smtClean="0"/>
              <a:t>for help</a:t>
            </a:r>
          </a:p>
          <a:p>
            <a:r>
              <a:rPr lang="en-US" sz="2200" dirty="0" smtClean="0"/>
              <a:t>This was the UN’s first test</a:t>
            </a:r>
          </a:p>
          <a:p>
            <a:pPr lvl="1"/>
            <a:r>
              <a:rPr lang="en-US" sz="2200" dirty="0" smtClean="0"/>
              <a:t>UN sends troops from </a:t>
            </a:r>
            <a:r>
              <a:rPr lang="en-US" sz="2200" b="1" u="sng" dirty="0" smtClean="0">
                <a:solidFill>
                  <a:srgbClr val="FF0000"/>
                </a:solidFill>
              </a:rPr>
              <a:t>15 nations</a:t>
            </a:r>
            <a:r>
              <a:rPr lang="en-US" sz="2200" dirty="0" smtClean="0"/>
              <a:t> to help S. Korea</a:t>
            </a:r>
          </a:p>
          <a:p>
            <a:r>
              <a:rPr lang="en-US" sz="2200" b="1" u="sng" dirty="0" smtClean="0">
                <a:solidFill>
                  <a:srgbClr val="FF0000"/>
                </a:solidFill>
              </a:rPr>
              <a:t>Douglas MacArthur </a:t>
            </a:r>
            <a:r>
              <a:rPr lang="en-US" sz="2200" dirty="0" smtClean="0"/>
              <a:t>led the UN force against the N. Koreans 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4" y="1930400"/>
            <a:ext cx="6629589" cy="3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143" y="159657"/>
            <a:ext cx="4687198" cy="4880218"/>
          </a:xfrm>
        </p:spPr>
        <p:txBody>
          <a:bodyPr>
            <a:noAutofit/>
          </a:bodyPr>
          <a:lstStyle/>
          <a:p>
            <a:r>
              <a:rPr lang="en-US" sz="2200" dirty="0" smtClean="0"/>
              <a:t>North Korea controlled most of the peninsula when MacArthur’s troops </a:t>
            </a:r>
          </a:p>
          <a:p>
            <a:r>
              <a:rPr lang="en-US" sz="2200" dirty="0" smtClean="0"/>
              <a:t>MacArthur’s troops gain ground</a:t>
            </a:r>
          </a:p>
          <a:p>
            <a:r>
              <a:rPr lang="en-US" sz="2200" b="1" u="sng" dirty="0" smtClean="0">
                <a:solidFill>
                  <a:srgbClr val="FF0000"/>
                </a:solidFill>
              </a:rPr>
              <a:t>Half </a:t>
            </a:r>
            <a:r>
              <a:rPr lang="en-US" sz="2200" dirty="0" smtClean="0"/>
              <a:t>of N. Korea’s army surrenders the rest retreats back to N. Korea </a:t>
            </a:r>
          </a:p>
          <a:p>
            <a:r>
              <a:rPr lang="en-US" sz="2200" dirty="0" smtClean="0"/>
              <a:t>UN troops push N. Korea almost into the </a:t>
            </a:r>
            <a:r>
              <a:rPr lang="en-US" sz="2200" b="1" u="sng" dirty="0" smtClean="0">
                <a:solidFill>
                  <a:srgbClr val="FF0000"/>
                </a:solidFill>
              </a:rPr>
              <a:t>Chinese</a:t>
            </a:r>
            <a:r>
              <a:rPr lang="en-US" sz="2200" dirty="0" smtClean="0"/>
              <a:t> border</a:t>
            </a:r>
          </a:p>
          <a:p>
            <a:r>
              <a:rPr lang="en-US" sz="2200" dirty="0" smtClean="0"/>
              <a:t>China sends </a:t>
            </a:r>
            <a:r>
              <a:rPr lang="en-US" sz="2200" b="1" u="sng" dirty="0" smtClean="0">
                <a:solidFill>
                  <a:srgbClr val="FF0000"/>
                </a:solidFill>
              </a:rPr>
              <a:t>300,000</a:t>
            </a:r>
            <a:r>
              <a:rPr lang="en-US" sz="2200" dirty="0" smtClean="0"/>
              <a:t> troops and capture Seoul</a:t>
            </a:r>
          </a:p>
          <a:p>
            <a:r>
              <a:rPr lang="en-US" sz="2200" dirty="0" smtClean="0"/>
              <a:t>MacArthur calls for a </a:t>
            </a:r>
            <a:r>
              <a:rPr lang="en-US" sz="2200" b="1" u="sng" dirty="0" smtClean="0">
                <a:solidFill>
                  <a:srgbClr val="FF0000"/>
                </a:solidFill>
              </a:rPr>
              <a:t>nuclear attack</a:t>
            </a:r>
            <a:r>
              <a:rPr lang="en-US" sz="2200" dirty="0" smtClean="0"/>
              <a:t> and is removed from command</a:t>
            </a:r>
          </a:p>
          <a:p>
            <a:r>
              <a:rPr lang="en-US" sz="2200" dirty="0" smtClean="0"/>
              <a:t>1953, a cease fire is signed and the borders are re-established at 38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parallel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8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145142"/>
            <a:ext cx="8596668" cy="1320800"/>
          </a:xfrm>
        </p:spPr>
        <p:txBody>
          <a:bodyPr/>
          <a:lstStyle/>
          <a:p>
            <a:r>
              <a:rPr lang="en-US" dirty="0" smtClean="0"/>
              <a:t>War in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048" y="805542"/>
            <a:ext cx="4184035" cy="3880772"/>
          </a:xfrm>
        </p:spPr>
        <p:txBody>
          <a:bodyPr>
            <a:noAutofit/>
          </a:bodyPr>
          <a:lstStyle/>
          <a:p>
            <a:r>
              <a:rPr lang="en-US" sz="2100" b="1" u="sng" dirty="0" smtClean="0">
                <a:solidFill>
                  <a:srgbClr val="FF0000"/>
                </a:solidFill>
              </a:rPr>
              <a:t>Ho Chi Minh</a:t>
            </a:r>
            <a:r>
              <a:rPr lang="en-US" sz="2100" dirty="0" smtClean="0"/>
              <a:t>:  Vietnamese nationalist and communist leader</a:t>
            </a:r>
          </a:p>
          <a:p>
            <a:r>
              <a:rPr lang="en-US" sz="2100" dirty="0" smtClean="0"/>
              <a:t>Vietnam was a </a:t>
            </a:r>
            <a:r>
              <a:rPr lang="en-US" sz="2100" b="1" u="sng" dirty="0" smtClean="0">
                <a:solidFill>
                  <a:srgbClr val="FF0000"/>
                </a:solidFill>
              </a:rPr>
              <a:t>French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colony</a:t>
            </a:r>
          </a:p>
          <a:p>
            <a:r>
              <a:rPr lang="en-US" sz="2100" dirty="0" smtClean="0"/>
              <a:t>In 1954 the French surrendered to the Vietnamese after they were defeated</a:t>
            </a:r>
          </a:p>
          <a:p>
            <a:r>
              <a:rPr lang="en-US" sz="2100" dirty="0" smtClean="0"/>
              <a:t>Vietnam is divided into communists and anti-communists</a:t>
            </a:r>
          </a:p>
          <a:p>
            <a:r>
              <a:rPr lang="en-US" sz="2100" dirty="0" smtClean="0"/>
              <a:t>Ngo </a:t>
            </a:r>
            <a:r>
              <a:rPr lang="en-US" sz="2100" b="1" u="sng" dirty="0" err="1" smtClean="0">
                <a:solidFill>
                  <a:srgbClr val="FF0000"/>
                </a:solidFill>
              </a:rPr>
              <a:t>Dinh</a:t>
            </a:r>
            <a:r>
              <a:rPr lang="en-US" sz="2100" b="1" u="sng" dirty="0" smtClean="0">
                <a:solidFill>
                  <a:srgbClr val="FF0000"/>
                </a:solidFill>
              </a:rPr>
              <a:t> Diem </a:t>
            </a:r>
            <a:r>
              <a:rPr lang="en-US" sz="2100" dirty="0" smtClean="0"/>
              <a:t>leads anti-communist </a:t>
            </a:r>
            <a:r>
              <a:rPr lang="en-US" sz="2100" dirty="0" err="1" smtClean="0"/>
              <a:t>gov</a:t>
            </a:r>
            <a:r>
              <a:rPr lang="en-US" sz="2100" dirty="0" smtClean="0"/>
              <a:t> in South Vietnam</a:t>
            </a:r>
          </a:p>
          <a:p>
            <a:r>
              <a:rPr lang="en-US" sz="2100" b="1" u="sng" dirty="0" smtClean="0">
                <a:solidFill>
                  <a:srgbClr val="FF0000"/>
                </a:solidFill>
              </a:rPr>
              <a:t>Vietcong</a:t>
            </a:r>
            <a:r>
              <a:rPr lang="en-US" sz="2100" dirty="0" smtClean="0"/>
              <a:t>:  S. Vietnamese fighting against Diem</a:t>
            </a:r>
          </a:p>
          <a:p>
            <a:pPr marL="0" indent="0">
              <a:buNone/>
            </a:pPr>
            <a:endParaRPr lang="en-US" sz="21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34062" y="733896"/>
            <a:ext cx="3730230" cy="52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U.S. Enters into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648" y="1463904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In 1964 the U.S. sent troops to fight N. Vietnamese and Vietcong</a:t>
            </a:r>
          </a:p>
          <a:p>
            <a:r>
              <a:rPr lang="en-US" sz="2200" b="1" u="sng" dirty="0" smtClean="0">
                <a:solidFill>
                  <a:srgbClr val="FF0000"/>
                </a:solidFill>
              </a:rPr>
              <a:t>Guerilla</a:t>
            </a:r>
            <a:r>
              <a:rPr lang="en-US" sz="2200" dirty="0" smtClean="0"/>
              <a:t> warfare made the war very difficult</a:t>
            </a:r>
          </a:p>
          <a:p>
            <a:r>
              <a:rPr lang="en-US" sz="2200" dirty="0" smtClean="0"/>
              <a:t>N. Vietnam and Vietcong are backed by Ho Chi Minh, </a:t>
            </a:r>
            <a:r>
              <a:rPr lang="en-US" sz="2200" b="1" u="sng" dirty="0" smtClean="0">
                <a:solidFill>
                  <a:srgbClr val="FF0000"/>
                </a:solidFill>
              </a:rPr>
              <a:t>China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b="1" u="sng" dirty="0" smtClean="0">
                <a:solidFill>
                  <a:srgbClr val="FF0000"/>
                </a:solidFill>
              </a:rPr>
              <a:t>USSR</a:t>
            </a:r>
          </a:p>
          <a:p>
            <a:r>
              <a:rPr lang="en-US" sz="2200" dirty="0" smtClean="0"/>
              <a:t>War was increasingly unpopular in U.S.</a:t>
            </a:r>
          </a:p>
          <a:p>
            <a:r>
              <a:rPr lang="en-US" sz="2200" dirty="0" smtClean="0"/>
              <a:t>In 1969 President </a:t>
            </a:r>
            <a:r>
              <a:rPr lang="en-US" sz="2200" b="1" u="sng" dirty="0" smtClean="0">
                <a:solidFill>
                  <a:srgbClr val="FF0000"/>
                </a:solidFill>
              </a:rPr>
              <a:t>Nixon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began withdrawing troops</a:t>
            </a:r>
          </a:p>
          <a:p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4" y="1698171"/>
            <a:ext cx="5756573" cy="37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4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300" b="1" u="sng" dirty="0" err="1" smtClean="0">
                <a:solidFill>
                  <a:srgbClr val="FF0000"/>
                </a:solidFill>
              </a:rPr>
              <a:t>Vietnamization</a:t>
            </a:r>
            <a:r>
              <a:rPr lang="en-US" sz="2300" dirty="0" smtClean="0"/>
              <a:t>:  Nixon’s plan to withdraw troops gradually over time</a:t>
            </a:r>
          </a:p>
          <a:p>
            <a:r>
              <a:rPr lang="en-US" sz="2300" dirty="0" smtClean="0"/>
              <a:t>Last U.S. troops leave in 1973 </a:t>
            </a:r>
          </a:p>
          <a:p>
            <a:r>
              <a:rPr lang="en-US" sz="2300" dirty="0" smtClean="0"/>
              <a:t>By 1975 the resistance in S. Vietnam is overrun</a:t>
            </a:r>
          </a:p>
          <a:p>
            <a:r>
              <a:rPr lang="en-US" sz="2300" b="1" u="sng" dirty="0" smtClean="0">
                <a:solidFill>
                  <a:srgbClr val="FF0000"/>
                </a:solidFill>
              </a:rPr>
              <a:t>58,000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/>
              <a:t>Americans were killed</a:t>
            </a:r>
            <a:endParaRPr lang="en-US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2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Postwar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Vietnam’s capital of Saigon was named </a:t>
            </a:r>
            <a:r>
              <a:rPr lang="en-US" sz="2400" b="1" u="sng" dirty="0" smtClean="0">
                <a:solidFill>
                  <a:srgbClr val="FF0000"/>
                </a:solidFill>
              </a:rPr>
              <a:t>Ho Chi Minh</a:t>
            </a:r>
            <a:r>
              <a:rPr lang="en-US" sz="2400" dirty="0" smtClean="0"/>
              <a:t> City and was communist</a:t>
            </a:r>
          </a:p>
          <a:p>
            <a:r>
              <a:rPr lang="en-US" sz="2400" dirty="0" smtClean="0"/>
              <a:t>1.5 million Vietnamese fled to other nations including U.S. and Canada</a:t>
            </a:r>
          </a:p>
          <a:p>
            <a:r>
              <a:rPr lang="en-US" sz="2400" dirty="0" smtClean="0"/>
              <a:t>In 1995 the U.S. restored </a:t>
            </a:r>
            <a:r>
              <a:rPr lang="en-US" sz="2400" b="1" u="sng" dirty="0" smtClean="0">
                <a:solidFill>
                  <a:srgbClr val="FF0000"/>
                </a:solidFill>
              </a:rPr>
              <a:t>relations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with Vietnam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562" y="609600"/>
            <a:ext cx="4184035" cy="388077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Things fell apart during the </a:t>
            </a:r>
            <a:r>
              <a:rPr lang="en-US" sz="2400" b="1" u="sng" dirty="0" smtClean="0">
                <a:solidFill>
                  <a:srgbClr val="FF0000"/>
                </a:solidFill>
              </a:rPr>
              <a:t>conferences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 WWII</a:t>
            </a:r>
          </a:p>
          <a:p>
            <a:r>
              <a:rPr lang="en-US" sz="2400" dirty="0" smtClean="0"/>
              <a:t>Both nations were too different from each other</a:t>
            </a:r>
          </a:p>
          <a:p>
            <a:r>
              <a:rPr lang="en-US" sz="2400" dirty="0" smtClean="0"/>
              <a:t>American </a:t>
            </a:r>
            <a:r>
              <a:rPr lang="en-US" sz="2400" b="1" u="sng" dirty="0" smtClean="0">
                <a:solidFill>
                  <a:srgbClr val="FF0000"/>
                </a:solidFill>
              </a:rPr>
              <a:t>industry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u="sng" dirty="0" smtClean="0">
                <a:solidFill>
                  <a:srgbClr val="FF0000"/>
                </a:solidFill>
              </a:rPr>
              <a:t>economy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boomed during WWII</a:t>
            </a:r>
          </a:p>
          <a:p>
            <a:pPr lvl="1"/>
            <a:r>
              <a:rPr lang="en-US" sz="2400" dirty="0" smtClean="0"/>
              <a:t>Took virtually no losses back home during war</a:t>
            </a:r>
          </a:p>
          <a:p>
            <a:r>
              <a:rPr lang="en-US" sz="2400" dirty="0" smtClean="0"/>
              <a:t>Soviet industry was destroyed</a:t>
            </a:r>
          </a:p>
          <a:p>
            <a:pPr lvl="1"/>
            <a:r>
              <a:rPr lang="en-US" sz="2400" b="1" u="sng" dirty="0" smtClean="0">
                <a:solidFill>
                  <a:srgbClr val="FF0000"/>
                </a:solidFill>
              </a:rPr>
              <a:t>28 Million </a:t>
            </a:r>
            <a:r>
              <a:rPr lang="en-US" sz="2400" dirty="0" smtClean="0"/>
              <a:t>dead</a:t>
            </a:r>
          </a:p>
          <a:p>
            <a:pPr lvl="1"/>
            <a:r>
              <a:rPr lang="en-US" sz="2400" dirty="0" smtClean="0"/>
              <a:t>Felt bitter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4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for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649" y="1311503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western allied democratic nations and eastern allied communist nations fought over the “</a:t>
            </a:r>
            <a:r>
              <a:rPr lang="en-US" sz="2200" b="1" u="sng" dirty="0" smtClean="0">
                <a:solidFill>
                  <a:srgbClr val="FF0000"/>
                </a:solidFill>
              </a:rPr>
              <a:t>third world</a:t>
            </a:r>
            <a:r>
              <a:rPr lang="en-US" sz="2200" dirty="0" smtClean="0"/>
              <a:t>”</a:t>
            </a:r>
          </a:p>
          <a:p>
            <a:r>
              <a:rPr lang="en-US" sz="2200" dirty="0" smtClean="0"/>
              <a:t>Developing nations were easy targets to spread their influence</a:t>
            </a:r>
          </a:p>
          <a:p>
            <a:r>
              <a:rPr lang="en-US" sz="2200" dirty="0" smtClean="0"/>
              <a:t>They backed </a:t>
            </a:r>
            <a:r>
              <a:rPr lang="en-US" sz="2200" b="1" u="sng" dirty="0" smtClean="0">
                <a:solidFill>
                  <a:srgbClr val="FF0000"/>
                </a:solidFill>
              </a:rPr>
              <a:t>revolutions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and government coups to spread their beliefs</a:t>
            </a:r>
          </a:p>
          <a:p>
            <a:r>
              <a:rPr lang="en-US" sz="2200" dirty="0" smtClean="0"/>
              <a:t>Gave </a:t>
            </a:r>
            <a:r>
              <a:rPr lang="en-US" sz="2200" b="1" u="sng" dirty="0" smtClean="0">
                <a:solidFill>
                  <a:srgbClr val="FF0000"/>
                </a:solidFill>
              </a:rPr>
              <a:t>economic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aid, military aid and technological aid to struggling countries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5487" y="1311503"/>
            <a:ext cx="5983524" cy="36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86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for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Some countries wanted nothing to do with the Cold War</a:t>
            </a:r>
          </a:p>
          <a:p>
            <a:pPr lvl="1"/>
            <a:r>
              <a:rPr lang="en-US" sz="2400" dirty="0" smtClean="0"/>
              <a:t>Like </a:t>
            </a:r>
            <a:r>
              <a:rPr lang="en-US" sz="2400" b="1" u="sng" dirty="0" smtClean="0">
                <a:solidFill>
                  <a:srgbClr val="FF0000"/>
                </a:solidFill>
              </a:rPr>
              <a:t>India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Nonaligned</a:t>
            </a:r>
            <a:r>
              <a:rPr lang="en-US" sz="2400" dirty="0" smtClean="0"/>
              <a:t> nations: nations who do not get involved in the Cold War and remain neutral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98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37028"/>
            <a:ext cx="8596668" cy="1320800"/>
          </a:xfrm>
        </p:spPr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105" y="1405847"/>
            <a:ext cx="4184035" cy="3880772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Fidel Castro </a:t>
            </a:r>
            <a:r>
              <a:rPr lang="en-US" sz="2400" dirty="0" smtClean="0"/>
              <a:t>led a Cuban communist revolution</a:t>
            </a:r>
          </a:p>
          <a:p>
            <a:r>
              <a:rPr lang="en-US" sz="2400" dirty="0" smtClean="0"/>
              <a:t>U.S. supported his opposition</a:t>
            </a:r>
          </a:p>
          <a:p>
            <a:r>
              <a:rPr lang="en-US" sz="2400" dirty="0" smtClean="0"/>
              <a:t>Castro took power in 1959 </a:t>
            </a:r>
          </a:p>
          <a:p>
            <a:r>
              <a:rPr lang="en-US" sz="2400" dirty="0" smtClean="0"/>
              <a:t>In 1961 Castro defeated a U.S. backed invasion of trained Cuban exiles at the </a:t>
            </a:r>
            <a:r>
              <a:rPr lang="en-US" sz="2400" b="1" u="sng" dirty="0" smtClean="0">
                <a:solidFill>
                  <a:srgbClr val="FF0000"/>
                </a:solidFill>
              </a:rPr>
              <a:t>Bay of Pigs</a:t>
            </a:r>
          </a:p>
          <a:p>
            <a:r>
              <a:rPr lang="en-US" sz="2400" dirty="0" smtClean="0"/>
              <a:t>Soviet Union began installing nuclear missiles in Cuba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7893" y="1008129"/>
            <a:ext cx="5712806" cy="46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94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219" y="1130075"/>
            <a:ext cx="4184035" cy="3880772"/>
          </a:xfrm>
        </p:spPr>
        <p:txBody>
          <a:bodyPr>
            <a:noAutofit/>
          </a:bodyPr>
          <a:lstStyle/>
          <a:p>
            <a:r>
              <a:rPr lang="en-US" sz="2100" dirty="0" smtClean="0"/>
              <a:t>Castro and the </a:t>
            </a:r>
            <a:r>
              <a:rPr lang="en-US" sz="2100" b="1" u="sng" dirty="0" smtClean="0">
                <a:solidFill>
                  <a:srgbClr val="FF0000"/>
                </a:solidFill>
              </a:rPr>
              <a:t>USSR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were allies</a:t>
            </a:r>
          </a:p>
          <a:p>
            <a:r>
              <a:rPr lang="en-US" sz="2100" dirty="0" smtClean="0"/>
              <a:t>USSR began installing nuclear missile launch sites in Cuba</a:t>
            </a:r>
          </a:p>
          <a:p>
            <a:r>
              <a:rPr lang="en-US" sz="2100" dirty="0" smtClean="0"/>
              <a:t>Missiles could reach every major eastern </a:t>
            </a:r>
            <a:r>
              <a:rPr lang="en-US" sz="2100" b="1" u="sng" dirty="0" smtClean="0">
                <a:solidFill>
                  <a:srgbClr val="FF0000"/>
                </a:solidFill>
              </a:rPr>
              <a:t>U.S. city</a:t>
            </a:r>
          </a:p>
          <a:p>
            <a:r>
              <a:rPr lang="en-US" sz="2100" dirty="0" smtClean="0"/>
              <a:t>JFK ordered a </a:t>
            </a:r>
            <a:r>
              <a:rPr lang="en-US" sz="2100" b="1" u="sng" dirty="0" smtClean="0">
                <a:solidFill>
                  <a:srgbClr val="FF0000"/>
                </a:solidFill>
              </a:rPr>
              <a:t>blockade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on Cuba and ordered the Soviets to remove the missiles</a:t>
            </a:r>
          </a:p>
          <a:p>
            <a:r>
              <a:rPr lang="en-US" sz="2100" dirty="0" smtClean="0"/>
              <a:t>U.S. contemplated invading Cuba</a:t>
            </a:r>
          </a:p>
          <a:p>
            <a:r>
              <a:rPr lang="en-US" sz="2100" dirty="0" smtClean="0"/>
              <a:t>Lasted </a:t>
            </a:r>
            <a:r>
              <a:rPr lang="en-US" sz="2100" b="1" u="sng" dirty="0" smtClean="0">
                <a:solidFill>
                  <a:srgbClr val="FF0000"/>
                </a:solidFill>
              </a:rPr>
              <a:t>2 weeks</a:t>
            </a:r>
          </a:p>
          <a:p>
            <a:r>
              <a:rPr lang="en-US" sz="2100" dirty="0" smtClean="0"/>
              <a:t>Both countries were on the brink of a </a:t>
            </a:r>
            <a:r>
              <a:rPr lang="en-US" sz="2100" b="1" u="sng" dirty="0" smtClean="0">
                <a:solidFill>
                  <a:srgbClr val="FF0000"/>
                </a:solidFill>
              </a:rPr>
              <a:t>nuclear war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0262" y="1130076"/>
            <a:ext cx="5469042" cy="387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38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 last a deal was struck</a:t>
            </a:r>
          </a:p>
          <a:p>
            <a:r>
              <a:rPr lang="en-US" sz="2400" dirty="0" smtClean="0"/>
              <a:t>USSR would remove the missiles if the U.S. promised to leave Cuba alone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1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94971"/>
            <a:ext cx="4556569" cy="4546390"/>
          </a:xfrm>
        </p:spPr>
        <p:txBody>
          <a:bodyPr>
            <a:no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</a:rPr>
              <a:t>Nicaragua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also led to tensions in the Cold War</a:t>
            </a:r>
          </a:p>
          <a:p>
            <a:r>
              <a:rPr lang="en-US" sz="2200" b="1" u="sng" dirty="0" smtClean="0">
                <a:solidFill>
                  <a:srgbClr val="FF0000"/>
                </a:solidFill>
              </a:rPr>
              <a:t>Sandinistas</a:t>
            </a:r>
            <a:r>
              <a:rPr lang="en-US" sz="2200" dirty="0" smtClean="0"/>
              <a:t>:  communist rebels who take over and overthrow a U.S. backed dictator</a:t>
            </a:r>
          </a:p>
          <a:p>
            <a:r>
              <a:rPr lang="en-US" sz="2200" dirty="0" smtClean="0"/>
              <a:t>Cuba and Sandinistas begin spreading fear of a domino effect in S. America</a:t>
            </a:r>
          </a:p>
          <a:p>
            <a:r>
              <a:rPr lang="en-US" sz="2200" dirty="0" smtClean="0"/>
              <a:t>U.S. funded a rebel army called the </a:t>
            </a:r>
            <a:r>
              <a:rPr lang="en-US" sz="2200" b="1" u="sng" dirty="0" smtClean="0">
                <a:solidFill>
                  <a:srgbClr val="FF0000"/>
                </a:solidFill>
              </a:rPr>
              <a:t>Contras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to fight the Sandinistas</a:t>
            </a:r>
          </a:p>
          <a:p>
            <a:r>
              <a:rPr lang="en-US" sz="2200" dirty="0" smtClean="0"/>
              <a:t>Contras were successful and defeated the spread of communism in 1990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34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57200"/>
            <a:ext cx="8596668" cy="1320800"/>
          </a:xfrm>
        </p:spPr>
        <p:txBody>
          <a:bodyPr/>
          <a:lstStyle/>
          <a:p>
            <a:r>
              <a:rPr lang="en-US" dirty="0" smtClean="0"/>
              <a:t>The Middle East During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584" y="1117600"/>
            <a:ext cx="4184035" cy="3880772"/>
          </a:xfrm>
        </p:spPr>
        <p:txBody>
          <a:bodyPr>
            <a:noAutofit/>
          </a:bodyPr>
          <a:lstStyle/>
          <a:p>
            <a:r>
              <a:rPr lang="en-US" sz="2000" dirty="0" smtClean="0"/>
              <a:t>First problems erupt in </a:t>
            </a:r>
            <a:r>
              <a:rPr lang="en-US" sz="2000" b="1" u="sng" dirty="0" smtClean="0">
                <a:solidFill>
                  <a:srgbClr val="FF0000"/>
                </a:solidFill>
              </a:rPr>
              <a:t>Egypt</a:t>
            </a:r>
          </a:p>
          <a:p>
            <a:r>
              <a:rPr lang="en-US" sz="2000" dirty="0" err="1" smtClean="0"/>
              <a:t>Gamal</a:t>
            </a:r>
            <a:r>
              <a:rPr lang="en-US" sz="2000" dirty="0" smtClean="0"/>
              <a:t> Abdel Nasser accepted aid from the </a:t>
            </a:r>
            <a:r>
              <a:rPr lang="en-US" sz="2000" b="1" u="sng" dirty="0" smtClean="0">
                <a:solidFill>
                  <a:srgbClr val="FF0000"/>
                </a:solidFill>
              </a:rPr>
              <a:t>USSR</a:t>
            </a:r>
          </a:p>
          <a:p>
            <a:r>
              <a:rPr lang="en-US" sz="2000" dirty="0" smtClean="0"/>
              <a:t>He seized the </a:t>
            </a:r>
            <a:r>
              <a:rPr lang="en-US" sz="2000" b="1" u="sng" dirty="0" smtClean="0">
                <a:solidFill>
                  <a:srgbClr val="FF0000"/>
                </a:solidFill>
              </a:rPr>
              <a:t>Suez Canal </a:t>
            </a:r>
            <a:r>
              <a:rPr lang="en-US" sz="2000" dirty="0" smtClean="0"/>
              <a:t>in 1956</a:t>
            </a:r>
          </a:p>
          <a:p>
            <a:r>
              <a:rPr lang="en-US" sz="2000" dirty="0" smtClean="0"/>
              <a:t>Canal was operated by France and Britain</a:t>
            </a:r>
          </a:p>
          <a:p>
            <a:r>
              <a:rPr lang="en-US" sz="2000" dirty="0" smtClean="0"/>
              <a:t>Shortest link between </a:t>
            </a:r>
            <a:r>
              <a:rPr lang="en-US" sz="2000" b="1" u="sng" dirty="0" smtClean="0">
                <a:solidFill>
                  <a:srgbClr val="FF0000"/>
                </a:solidFill>
              </a:rPr>
              <a:t>Europe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 Asia</a:t>
            </a:r>
          </a:p>
          <a:p>
            <a:r>
              <a:rPr lang="en-US" sz="2000" dirty="0" smtClean="0"/>
              <a:t>France Britain and </a:t>
            </a:r>
            <a:r>
              <a:rPr lang="en-US" sz="2000" b="1" u="sng" dirty="0" smtClean="0">
                <a:solidFill>
                  <a:srgbClr val="FF0000"/>
                </a:solidFill>
              </a:rPr>
              <a:t>Israel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retook the canal</a:t>
            </a:r>
          </a:p>
          <a:p>
            <a:r>
              <a:rPr lang="en-US" sz="2000" dirty="0" smtClean="0"/>
              <a:t>U.S. feared a Soviet intervention and increased their military presence in the Middle East to secure its oil and supplies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4" y="2076450"/>
            <a:ext cx="5543785" cy="32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during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76350"/>
            <a:ext cx="4708969" cy="476501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United States supported Shah Mohammad Reza Pahlavi</a:t>
            </a:r>
          </a:p>
          <a:p>
            <a:r>
              <a:rPr lang="en-US" sz="2200" b="1" u="sng" dirty="0" smtClean="0">
                <a:solidFill>
                  <a:srgbClr val="FF0000"/>
                </a:solidFill>
              </a:rPr>
              <a:t>Nationalists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rose up against the western backed leader</a:t>
            </a:r>
          </a:p>
          <a:p>
            <a:r>
              <a:rPr lang="en-US" sz="2200" dirty="0" smtClean="0"/>
              <a:t>In 1951 Iran seized a British oil company</a:t>
            </a:r>
          </a:p>
          <a:p>
            <a:r>
              <a:rPr lang="en-US" sz="2200" dirty="0" smtClean="0"/>
              <a:t>Forced the Shah to leave and accepted </a:t>
            </a:r>
            <a:r>
              <a:rPr lang="en-US" sz="2200" b="1" u="sng" dirty="0" smtClean="0">
                <a:solidFill>
                  <a:srgbClr val="FF0000"/>
                </a:solidFill>
              </a:rPr>
              <a:t>Soviet aid</a:t>
            </a:r>
          </a:p>
          <a:p>
            <a:r>
              <a:rPr lang="en-US" sz="2200" dirty="0" smtClean="0"/>
              <a:t>U.S. feared a Soviet take over and carried out a covert operation by the </a:t>
            </a:r>
            <a:r>
              <a:rPr lang="en-US" sz="2200" b="1" u="sng" dirty="0" smtClean="0">
                <a:solidFill>
                  <a:srgbClr val="FF0000"/>
                </a:solidFill>
              </a:rPr>
              <a:t>CIA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628650"/>
            <a:ext cx="4537519" cy="541271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Operation arrested the Prime Minister </a:t>
            </a:r>
            <a:r>
              <a:rPr lang="en-US" sz="2200" b="1" u="sng" dirty="0" smtClean="0">
                <a:solidFill>
                  <a:srgbClr val="FF0000"/>
                </a:solidFill>
              </a:rPr>
              <a:t>Mohammed </a:t>
            </a:r>
            <a:r>
              <a:rPr lang="en-US" sz="2200" b="1" u="sng" dirty="0" err="1" smtClean="0">
                <a:solidFill>
                  <a:srgbClr val="FF0000"/>
                </a:solidFill>
              </a:rPr>
              <a:t>Mossadeq</a:t>
            </a:r>
            <a:r>
              <a:rPr lang="en-US" sz="2200" b="1" u="sng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who overthrew the Shah</a:t>
            </a:r>
          </a:p>
          <a:p>
            <a:r>
              <a:rPr lang="en-US" sz="2200" dirty="0" smtClean="0"/>
              <a:t>U.S. reinstated the Shah to power</a:t>
            </a:r>
          </a:p>
          <a:p>
            <a:r>
              <a:rPr lang="en-US" sz="2200" dirty="0" smtClean="0"/>
              <a:t>Over the next 20 years the Shah attempted to </a:t>
            </a:r>
            <a:r>
              <a:rPr lang="en-US" sz="2200" b="1" u="sng" dirty="0" smtClean="0">
                <a:solidFill>
                  <a:srgbClr val="FF0000"/>
                </a:solidFill>
              </a:rPr>
              <a:t>modernize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Iran</a:t>
            </a:r>
          </a:p>
          <a:p>
            <a:r>
              <a:rPr lang="en-US" sz="2200" dirty="0" smtClean="0"/>
              <a:t>He was overthrown in 1979 by Islamists led by </a:t>
            </a:r>
            <a:r>
              <a:rPr lang="en-US" sz="2200" b="1" u="sng" dirty="0" smtClean="0">
                <a:solidFill>
                  <a:srgbClr val="FF0000"/>
                </a:solidFill>
              </a:rPr>
              <a:t>Ayatollah </a:t>
            </a:r>
            <a:r>
              <a:rPr lang="en-US" sz="2200" b="1" u="sng" dirty="0" err="1" smtClean="0">
                <a:solidFill>
                  <a:srgbClr val="FF0000"/>
                </a:solidFill>
              </a:rPr>
              <a:t>Ruholla</a:t>
            </a:r>
            <a:r>
              <a:rPr lang="en-US" sz="2200" dirty="0" smtClean="0"/>
              <a:t> Khomeini</a:t>
            </a:r>
          </a:p>
          <a:p>
            <a:r>
              <a:rPr lang="en-US" sz="2200" dirty="0" smtClean="0"/>
              <a:t>Khomeini put in anti-western policies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8849" y="1333500"/>
            <a:ext cx="4464367" cy="37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552450"/>
            <a:ext cx="4480369" cy="548891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Islamic revolutionaries held Americans hostage in </a:t>
            </a:r>
            <a:r>
              <a:rPr lang="en-US" sz="2200" b="1" u="sng" dirty="0" smtClean="0">
                <a:solidFill>
                  <a:srgbClr val="FF0000"/>
                </a:solidFill>
              </a:rPr>
              <a:t>Tehran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from 1971-1981 (</a:t>
            </a:r>
            <a:r>
              <a:rPr lang="en-US" sz="2200" b="1" u="sng" dirty="0" smtClean="0">
                <a:solidFill>
                  <a:srgbClr val="FF0000"/>
                </a:solidFill>
              </a:rPr>
              <a:t>444 Days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Saddam Hussein and Iraq feared the spread of the Islam Revolution in Iran to Iraq</a:t>
            </a:r>
          </a:p>
          <a:p>
            <a:r>
              <a:rPr lang="en-US" sz="2200" dirty="0" smtClean="0"/>
              <a:t>Iran and Iraq fought for 8 years</a:t>
            </a:r>
          </a:p>
          <a:p>
            <a:r>
              <a:rPr lang="en-US" sz="2200" dirty="0" smtClean="0">
                <a:hlinkClick r:id="rId2"/>
              </a:rPr>
              <a:t>https://www.youtube.com/watch?v=A8bC1DEYbI4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534" y="549503"/>
            <a:ext cx="4184035" cy="3880772"/>
          </a:xfrm>
        </p:spPr>
        <p:txBody>
          <a:bodyPr>
            <a:noAutofit/>
          </a:bodyPr>
          <a:lstStyle/>
          <a:p>
            <a:r>
              <a:rPr lang="en-US" sz="2400" dirty="0" smtClean="0"/>
              <a:t>Fearful and scarred from the war, Soviets tried to secure their own </a:t>
            </a:r>
            <a:r>
              <a:rPr lang="en-US" sz="2400" b="1" u="sng" dirty="0" smtClean="0">
                <a:solidFill>
                  <a:srgbClr val="FF0000"/>
                </a:solidFill>
              </a:rPr>
              <a:t>safety</a:t>
            </a:r>
          </a:p>
          <a:p>
            <a:r>
              <a:rPr lang="en-US" sz="2400" dirty="0" smtClean="0"/>
              <a:t>Wanted to protect itself from further attacks</a:t>
            </a:r>
          </a:p>
          <a:p>
            <a:r>
              <a:rPr lang="en-US" sz="2400" dirty="0" smtClean="0"/>
              <a:t>Russia wanted to take land in the West to make a </a:t>
            </a:r>
            <a:r>
              <a:rPr lang="en-US" sz="2400" b="1" u="sng" dirty="0" smtClean="0">
                <a:solidFill>
                  <a:srgbClr val="FF0000"/>
                </a:solidFill>
              </a:rPr>
              <a:t>buffer zone</a:t>
            </a:r>
          </a:p>
          <a:p>
            <a:r>
              <a:rPr lang="en-US" sz="2400" dirty="0" smtClean="0"/>
              <a:t>Wanted to spread </a:t>
            </a:r>
            <a:r>
              <a:rPr lang="en-US" sz="2400" b="1" u="sng" dirty="0" smtClean="0">
                <a:solidFill>
                  <a:srgbClr val="FF0000"/>
                </a:solidFill>
              </a:rPr>
              <a:t>communism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to spread unity to these areas</a:t>
            </a:r>
          </a:p>
          <a:p>
            <a:pPr lvl="1"/>
            <a:r>
              <a:rPr lang="en-US" sz="2400" dirty="0" err="1" smtClean="0"/>
              <a:t>Gov</a:t>
            </a:r>
            <a:r>
              <a:rPr lang="en-US" sz="2400" dirty="0"/>
              <a:t> </a:t>
            </a:r>
            <a:r>
              <a:rPr lang="en-US" sz="2400" dirty="0" smtClean="0"/>
              <a:t>seized private land and take charge for agricultural production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https:/www.youtube.com/watch?v=tLJKVVtiR3g/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98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484" y="1270000"/>
            <a:ext cx="4184035" cy="3880772"/>
          </a:xfrm>
        </p:spPr>
        <p:txBody>
          <a:bodyPr>
            <a:noAutofit/>
          </a:bodyPr>
          <a:lstStyle/>
          <a:p>
            <a:r>
              <a:rPr lang="en-US" sz="2000" dirty="0" smtClean="0"/>
              <a:t>Soviets invaded </a:t>
            </a:r>
            <a:r>
              <a:rPr lang="en-US" sz="2000" b="1" u="sng" dirty="0" smtClean="0">
                <a:solidFill>
                  <a:srgbClr val="FF0000"/>
                </a:solidFill>
              </a:rPr>
              <a:t>Afghanistan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to prop up communist government</a:t>
            </a:r>
          </a:p>
          <a:p>
            <a:r>
              <a:rPr lang="en-US" sz="2000" dirty="0" smtClean="0"/>
              <a:t>Civil war broke out and </a:t>
            </a:r>
            <a:r>
              <a:rPr lang="en-US" sz="2000" b="1" u="sng" dirty="0" smtClean="0">
                <a:solidFill>
                  <a:srgbClr val="FF0000"/>
                </a:solidFill>
              </a:rPr>
              <a:t>Muslim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rebels threatened to topple the gov.</a:t>
            </a:r>
          </a:p>
          <a:p>
            <a:r>
              <a:rPr lang="en-US" sz="2000" dirty="0" smtClean="0"/>
              <a:t>The Soviets helped fight these rebels</a:t>
            </a:r>
          </a:p>
          <a:p>
            <a:r>
              <a:rPr lang="en-US" sz="2000" dirty="0" smtClean="0"/>
              <a:t>U.S. put tough </a:t>
            </a:r>
            <a:r>
              <a:rPr lang="en-US" sz="2000" b="1" u="sng" dirty="0" smtClean="0">
                <a:solidFill>
                  <a:srgbClr val="FF0000"/>
                </a:solidFill>
              </a:rPr>
              <a:t>sanctions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on USSR and boycotted the 1980 Moscow Olympics</a:t>
            </a:r>
          </a:p>
          <a:p>
            <a:r>
              <a:rPr lang="en-US" sz="2000" dirty="0" smtClean="0"/>
              <a:t>U.S. </a:t>
            </a:r>
            <a:r>
              <a:rPr lang="en-US" sz="2000" b="1" u="sng" dirty="0" smtClean="0">
                <a:solidFill>
                  <a:srgbClr val="FF0000"/>
                </a:solidFill>
              </a:rPr>
              <a:t>supplied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Muslim rebels with guns</a:t>
            </a:r>
          </a:p>
          <a:p>
            <a:r>
              <a:rPr lang="en-US" sz="2000" dirty="0" smtClean="0"/>
              <a:t>Like Vietnam the war dragged on and Soviet forces left in 1989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1624" y="1500316"/>
            <a:ext cx="6239733" cy="36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Cold War Melts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384" y="1270000"/>
            <a:ext cx="4184035" cy="3880772"/>
          </a:xfrm>
        </p:spPr>
        <p:txBody>
          <a:bodyPr>
            <a:noAutofit/>
          </a:bodyPr>
          <a:lstStyle/>
          <a:p>
            <a:r>
              <a:rPr lang="en-US" sz="2000" dirty="0" smtClean="0"/>
              <a:t>After a while some countries began trying to </a:t>
            </a:r>
            <a:r>
              <a:rPr lang="en-US" sz="2000" b="1" u="sng" dirty="0" smtClean="0">
                <a:solidFill>
                  <a:srgbClr val="FF0000"/>
                </a:solidFill>
              </a:rPr>
              <a:t>escape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Soviet domination</a:t>
            </a:r>
          </a:p>
          <a:p>
            <a:r>
              <a:rPr lang="en-US" sz="2000" dirty="0" smtClean="0"/>
              <a:t>In 1956 </a:t>
            </a:r>
            <a:r>
              <a:rPr lang="en-US" sz="2000" b="1" u="sng" dirty="0" smtClean="0">
                <a:solidFill>
                  <a:srgbClr val="FF0000"/>
                </a:solidFill>
              </a:rPr>
              <a:t>Hungarians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revolted against their Soviet backed gov. </a:t>
            </a:r>
          </a:p>
          <a:p>
            <a:r>
              <a:rPr lang="en-US" sz="2000" dirty="0" smtClean="0"/>
              <a:t>New Soviet leader after Stalin died in 1953 was </a:t>
            </a:r>
            <a:r>
              <a:rPr lang="en-US" sz="2000" b="1" u="sng" dirty="0" smtClean="0">
                <a:solidFill>
                  <a:srgbClr val="FF0000"/>
                </a:solidFill>
              </a:rPr>
              <a:t>Nikita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Khrushev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dirty="0" smtClean="0"/>
              <a:t>Disliked </a:t>
            </a:r>
            <a:r>
              <a:rPr lang="en-US" sz="2000" dirty="0" err="1" smtClean="0"/>
              <a:t>Stalins</a:t>
            </a:r>
            <a:r>
              <a:rPr lang="en-US" sz="2000" dirty="0" smtClean="0"/>
              <a:t> harsh rule</a:t>
            </a:r>
          </a:p>
          <a:p>
            <a:r>
              <a:rPr lang="en-US" sz="2000" dirty="0" err="1" smtClean="0"/>
              <a:t>Khrushev</a:t>
            </a:r>
            <a:r>
              <a:rPr lang="en-US" sz="2000" dirty="0" smtClean="0"/>
              <a:t> ordered an invasion to crush the rebellion and </a:t>
            </a:r>
            <a:r>
              <a:rPr lang="en-US" sz="2000" b="1" u="sng" dirty="0" smtClean="0">
                <a:solidFill>
                  <a:srgbClr val="FF0000"/>
                </a:solidFill>
              </a:rPr>
              <a:t>20,000</a:t>
            </a:r>
            <a:r>
              <a:rPr lang="en-US" sz="2000" dirty="0" smtClean="0"/>
              <a:t> Hungarians died</a:t>
            </a:r>
          </a:p>
          <a:p>
            <a:r>
              <a:rPr lang="en-US" sz="2000" dirty="0" smtClean="0"/>
              <a:t>Evidence was mounting as more people tried to flee communism in Europe</a:t>
            </a:r>
          </a:p>
          <a:p>
            <a:endParaRPr lang="en-US" sz="2000" dirty="0"/>
          </a:p>
        </p:txBody>
      </p:sp>
      <p:pic>
        <p:nvPicPr>
          <p:cNvPr id="1026" name="Picture 2" descr="https://iwitnesslife.files.wordpress.com/2012/10/khrushchev-5x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4" y="1428750"/>
            <a:ext cx="5273939" cy="443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684" y="808039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</a:rPr>
              <a:t>Détente</a:t>
            </a:r>
            <a:r>
              <a:rPr lang="en-US" sz="2200" dirty="0" smtClean="0"/>
              <a:t>:  the easing of Cold War tensions and hostility in the early 1970’s</a:t>
            </a:r>
          </a:p>
          <a:p>
            <a:r>
              <a:rPr lang="en-US" sz="2200" b="1" u="sng" dirty="0" smtClean="0">
                <a:solidFill>
                  <a:srgbClr val="FF0000"/>
                </a:solidFill>
              </a:rPr>
              <a:t>Brinksmanship</a:t>
            </a:r>
            <a:r>
              <a:rPr lang="en-US" sz="2200" dirty="0" smtClean="0"/>
              <a:t>:  The willingness to use nuclear threats to the brink of war</a:t>
            </a:r>
          </a:p>
          <a:p>
            <a:r>
              <a:rPr lang="en-US" sz="2200" dirty="0" smtClean="0"/>
              <a:t>Brinksmanship and the negative </a:t>
            </a:r>
            <a:r>
              <a:rPr lang="en-US" sz="2200" b="1" u="sng" dirty="0" smtClean="0">
                <a:solidFill>
                  <a:srgbClr val="FF0000"/>
                </a:solidFill>
              </a:rPr>
              <a:t>economic</a:t>
            </a:r>
            <a:r>
              <a:rPr lang="en-US" sz="2200" dirty="0" smtClean="0"/>
              <a:t> impact of the arms race forced the 2 super powers to reduce arms</a:t>
            </a:r>
          </a:p>
          <a:p>
            <a:r>
              <a:rPr lang="en-US" sz="2200" dirty="0" smtClean="0"/>
              <a:t>Strategic Arms Limitation Treaty (</a:t>
            </a:r>
            <a:r>
              <a:rPr lang="en-US" sz="2200" b="1" u="sng" dirty="0" smtClean="0">
                <a:solidFill>
                  <a:srgbClr val="FF0000"/>
                </a:solidFill>
              </a:rPr>
              <a:t>SALT</a:t>
            </a:r>
            <a:r>
              <a:rPr lang="en-US" sz="2200" dirty="0" smtClean="0"/>
              <a:t>) limited the number of nukes each country could have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USSR vs.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33500"/>
            <a:ext cx="4861369" cy="4707861"/>
          </a:xfrm>
        </p:spPr>
        <p:txBody>
          <a:bodyPr>
            <a:noAutofit/>
          </a:bodyPr>
          <a:lstStyle/>
          <a:p>
            <a:r>
              <a:rPr lang="en-US" sz="2000" dirty="0" smtClean="0"/>
              <a:t>Both wanted to be the worlds top </a:t>
            </a:r>
            <a:r>
              <a:rPr lang="en-US" sz="2000" b="1" u="sng" dirty="0" smtClean="0">
                <a:solidFill>
                  <a:srgbClr val="FF0000"/>
                </a:solidFill>
              </a:rPr>
              <a:t>communist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leader</a:t>
            </a:r>
          </a:p>
          <a:p>
            <a:r>
              <a:rPr lang="en-US" sz="2000" dirty="0" smtClean="0"/>
              <a:t>China wanted to rival U.S. and USSR’s economy</a:t>
            </a:r>
          </a:p>
          <a:p>
            <a:r>
              <a:rPr lang="en-US" sz="2000" dirty="0" smtClean="0"/>
              <a:t>Mao’s Great Leap Forward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et up </a:t>
            </a:r>
            <a:r>
              <a:rPr lang="en-US" sz="2000" b="1" u="sng" dirty="0" smtClean="0">
                <a:solidFill>
                  <a:srgbClr val="FF0000"/>
                </a:solidFill>
              </a:rPr>
              <a:t>communes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to increase agriculture and industry output</a:t>
            </a:r>
          </a:p>
          <a:p>
            <a:r>
              <a:rPr lang="en-US" sz="2000" dirty="0" smtClean="0"/>
              <a:t>Peasants agreed to communism and communes in the hopes that they would receive land and equal wealth</a:t>
            </a:r>
          </a:p>
          <a:p>
            <a:r>
              <a:rPr lang="en-US" sz="2000" dirty="0" smtClean="0"/>
              <a:t>Poor </a:t>
            </a:r>
            <a:r>
              <a:rPr lang="en-US" sz="2000" b="1" u="sng" dirty="0" smtClean="0">
                <a:solidFill>
                  <a:srgbClr val="FF0000"/>
                </a:solidFill>
              </a:rPr>
              <a:t>harvests</a:t>
            </a:r>
            <a:r>
              <a:rPr lang="en-US" sz="2000" dirty="0" smtClean="0"/>
              <a:t>, starvation and chaos destroyed the communes and the Great Leap Forward</a:t>
            </a:r>
          </a:p>
          <a:p>
            <a:r>
              <a:rPr lang="en-US" sz="2000" dirty="0" smtClean="0"/>
              <a:t>Soviets were clear communist leaders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the USSR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834" y="1270000"/>
            <a:ext cx="4184035" cy="3880772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problems with </a:t>
            </a:r>
            <a:r>
              <a:rPr lang="en-US" sz="2000" b="1" u="sng" dirty="0" smtClean="0">
                <a:solidFill>
                  <a:srgbClr val="FF0000"/>
                </a:solidFill>
              </a:rPr>
              <a:t>Afghanistan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led to problems in the Soviet economy and undermined their power</a:t>
            </a:r>
          </a:p>
          <a:p>
            <a:r>
              <a:rPr lang="en-US" sz="2000" dirty="0" smtClean="0"/>
              <a:t>Main issue in the USSR was the </a:t>
            </a:r>
            <a:r>
              <a:rPr lang="en-US" sz="2000" b="1" u="sng" dirty="0" smtClean="0">
                <a:solidFill>
                  <a:srgbClr val="FF0000"/>
                </a:solidFill>
              </a:rPr>
              <a:t>economy</a:t>
            </a:r>
          </a:p>
          <a:p>
            <a:r>
              <a:rPr lang="en-US" sz="2000" dirty="0" smtClean="0"/>
              <a:t>State-run economy could not compete with the private enterprise system</a:t>
            </a:r>
          </a:p>
          <a:p>
            <a:r>
              <a:rPr lang="en-US" sz="2000" dirty="0" smtClean="0"/>
              <a:t>Citizens had low </a:t>
            </a:r>
            <a:r>
              <a:rPr lang="en-US" sz="2000" b="1" u="sng" dirty="0" smtClean="0">
                <a:solidFill>
                  <a:srgbClr val="FF0000"/>
                </a:solidFill>
              </a:rPr>
              <a:t>standards of living</a:t>
            </a:r>
          </a:p>
          <a:p>
            <a:r>
              <a:rPr lang="en-US" sz="2000" dirty="0" smtClean="0"/>
              <a:t>Basic goods were in low supply</a:t>
            </a:r>
          </a:p>
          <a:p>
            <a:r>
              <a:rPr lang="en-US" sz="2000" dirty="0" smtClean="0"/>
              <a:t>Quality of services (education, health care) was poor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1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50" y="457200"/>
            <a:ext cx="5105400" cy="622935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They had less personal freedoms</a:t>
            </a:r>
          </a:p>
          <a:p>
            <a:r>
              <a:rPr lang="en-US" sz="2200" b="1" u="sng" dirty="0" smtClean="0">
                <a:solidFill>
                  <a:srgbClr val="FF0000"/>
                </a:solidFill>
              </a:rPr>
              <a:t>Mikhail Gorbachev </a:t>
            </a:r>
            <a:r>
              <a:rPr lang="en-US" sz="2200" dirty="0" smtClean="0"/>
              <a:t>took over in 1985</a:t>
            </a:r>
          </a:p>
          <a:p>
            <a:r>
              <a:rPr lang="en-US" sz="2200" dirty="0" smtClean="0"/>
              <a:t>Wanted to reform the USSR</a:t>
            </a:r>
          </a:p>
          <a:p>
            <a:r>
              <a:rPr lang="en-US" sz="2200" dirty="0" smtClean="0"/>
              <a:t>Wanted to promote a version of communism with a “</a:t>
            </a:r>
            <a:r>
              <a:rPr lang="en-US" sz="2200" b="1" u="sng" dirty="0" smtClean="0">
                <a:solidFill>
                  <a:srgbClr val="FF0000"/>
                </a:solidFill>
              </a:rPr>
              <a:t>human face</a:t>
            </a:r>
            <a:r>
              <a:rPr lang="en-US" sz="2200" dirty="0" smtClean="0"/>
              <a:t>”</a:t>
            </a:r>
          </a:p>
          <a:p>
            <a:r>
              <a:rPr lang="en-US" sz="2200" dirty="0" smtClean="0"/>
              <a:t>Gorbachev’s 2 main reforms</a:t>
            </a:r>
          </a:p>
          <a:p>
            <a:pPr lvl="1"/>
            <a:r>
              <a:rPr lang="en-US" sz="2200" b="1" u="sng" dirty="0" smtClean="0">
                <a:solidFill>
                  <a:srgbClr val="FF0000"/>
                </a:solidFill>
              </a:rPr>
              <a:t>Perestroika</a:t>
            </a:r>
            <a:r>
              <a:rPr lang="en-US" sz="2200" dirty="0" smtClean="0"/>
              <a:t>:  economic reform adopting some limited free market industries</a:t>
            </a:r>
          </a:p>
          <a:p>
            <a:pPr lvl="1"/>
            <a:r>
              <a:rPr lang="en-US" sz="2200" b="1" u="sng" dirty="0" smtClean="0">
                <a:solidFill>
                  <a:srgbClr val="FF0000"/>
                </a:solidFill>
              </a:rPr>
              <a:t>Glasnost</a:t>
            </a:r>
            <a:r>
              <a:rPr lang="en-US" sz="2200" dirty="0" smtClean="0"/>
              <a:t>:  openness, encouraged people to voice their opinions and gave more freedom of press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8750" y="1485900"/>
            <a:ext cx="6504871" cy="36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9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Cold War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43000"/>
            <a:ext cx="4651819" cy="4650711"/>
          </a:xfrm>
        </p:spPr>
        <p:txBody>
          <a:bodyPr>
            <a:noAutofit/>
          </a:bodyPr>
          <a:lstStyle/>
          <a:p>
            <a:r>
              <a:rPr lang="en-US" sz="2100" dirty="0" smtClean="0"/>
              <a:t>Gorbachev worked with the west to improve relations</a:t>
            </a:r>
          </a:p>
          <a:p>
            <a:r>
              <a:rPr lang="en-US" sz="2100" dirty="0" smtClean="0"/>
              <a:t>President </a:t>
            </a:r>
            <a:r>
              <a:rPr lang="en-US" sz="2100" b="1" u="sng" dirty="0" smtClean="0">
                <a:solidFill>
                  <a:srgbClr val="FF0000"/>
                </a:solidFill>
              </a:rPr>
              <a:t>Reagan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and Gorbachev worked to control arms and maintain peace</a:t>
            </a:r>
          </a:p>
          <a:p>
            <a:r>
              <a:rPr lang="en-US" sz="2100" dirty="0" err="1" smtClean="0"/>
              <a:t>Gorbachevs</a:t>
            </a:r>
            <a:r>
              <a:rPr lang="en-US" sz="2100" dirty="0" smtClean="0"/>
              <a:t> efforts to improve the economy weren’t working</a:t>
            </a:r>
          </a:p>
          <a:p>
            <a:r>
              <a:rPr lang="en-US" sz="2100" dirty="0" smtClean="0"/>
              <a:t>Perestroika and </a:t>
            </a:r>
            <a:r>
              <a:rPr lang="en-US" sz="2100" b="1" u="sng" dirty="0" smtClean="0">
                <a:solidFill>
                  <a:srgbClr val="FF0000"/>
                </a:solidFill>
              </a:rPr>
              <a:t>Glasnost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gave people a taste of and they demanded </a:t>
            </a:r>
            <a:r>
              <a:rPr lang="en-US" sz="2100" dirty="0" err="1" smtClean="0"/>
              <a:t>more</a:t>
            </a:r>
            <a:r>
              <a:rPr lang="en-US" sz="2100" b="1" u="sng" dirty="0" err="1">
                <a:solidFill>
                  <a:srgbClr val="FF0000"/>
                </a:solidFill>
              </a:rPr>
              <a:t>democracy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endParaRPr lang="en-US" sz="2100" dirty="0" smtClean="0"/>
          </a:p>
          <a:p>
            <a:r>
              <a:rPr lang="en-US" sz="2100" dirty="0" smtClean="0"/>
              <a:t>In 1989 </a:t>
            </a:r>
            <a:r>
              <a:rPr lang="en-US" sz="2100" b="1" u="sng" dirty="0" smtClean="0">
                <a:solidFill>
                  <a:srgbClr val="FF0000"/>
                </a:solidFill>
              </a:rPr>
              <a:t>Eastern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European countries broke way from the Soviet Union</a:t>
            </a:r>
          </a:p>
          <a:p>
            <a:r>
              <a:rPr lang="en-US" sz="2100" dirty="0" smtClean="0"/>
              <a:t>November 9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, 1989 the </a:t>
            </a:r>
            <a:r>
              <a:rPr lang="en-US" sz="2100" b="1" u="sng" dirty="0" smtClean="0">
                <a:solidFill>
                  <a:srgbClr val="FF0000"/>
                </a:solidFill>
              </a:rPr>
              <a:t>Berlin Wall</a:t>
            </a:r>
            <a:r>
              <a:rPr lang="en-US" sz="2100" dirty="0" smtClean="0"/>
              <a:t> came down</a:t>
            </a:r>
            <a:endParaRPr lang="en-US" sz="2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https://www.youtube.com/watch?v=fK1MwhEDjHg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the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371600"/>
            <a:ext cx="4575619" cy="4669761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Germany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united in 1990</a:t>
            </a:r>
          </a:p>
          <a:p>
            <a:r>
              <a:rPr lang="en-US" sz="2000" dirty="0" smtClean="0"/>
              <a:t>The Soviet Union </a:t>
            </a:r>
            <a:r>
              <a:rPr lang="en-US" sz="2000" b="1" u="sng" dirty="0" smtClean="0">
                <a:solidFill>
                  <a:srgbClr val="FF0000"/>
                </a:solidFill>
              </a:rPr>
              <a:t>collapsed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 1991 and separated into 15 states </a:t>
            </a:r>
          </a:p>
          <a:p>
            <a:pPr lvl="1"/>
            <a:r>
              <a:rPr lang="en-US" sz="2000" dirty="0" smtClean="0"/>
              <a:t>Mostly due to demand for democracy after Perestroika and Glasnost</a:t>
            </a:r>
          </a:p>
          <a:p>
            <a:r>
              <a:rPr lang="en-US" sz="2000" dirty="0" smtClean="0"/>
              <a:t>Countries all across Europe were moving towards democracy</a:t>
            </a:r>
          </a:p>
          <a:p>
            <a:r>
              <a:rPr lang="en-US" sz="2000" dirty="0" smtClean="0"/>
              <a:t>China remained </a:t>
            </a:r>
            <a:r>
              <a:rPr lang="en-US" sz="2000" b="1" u="sng" dirty="0" smtClean="0">
                <a:solidFill>
                  <a:srgbClr val="FF0000"/>
                </a:solidFill>
              </a:rPr>
              <a:t>communist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 is still the largest communist country today</a:t>
            </a:r>
          </a:p>
          <a:p>
            <a:r>
              <a:rPr lang="en-US" sz="2000" dirty="0" smtClean="0"/>
              <a:t>1989 Chinese protesters were killed at </a:t>
            </a:r>
            <a:r>
              <a:rPr lang="en-US" sz="2000" b="1" u="sng" dirty="0" smtClean="0">
                <a:solidFill>
                  <a:srgbClr val="FF0000"/>
                </a:solidFill>
              </a:rPr>
              <a:t>Tiananmen Square</a:t>
            </a:r>
          </a:p>
          <a:p>
            <a:r>
              <a:rPr lang="en-US" sz="2000" dirty="0" smtClean="0"/>
              <a:t>China too opened their economy to more capitalistic practices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077" y="709161"/>
            <a:ext cx="4184035" cy="388077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U.S was also worried about their own </a:t>
            </a:r>
            <a:r>
              <a:rPr lang="en-US" sz="2400" b="1" u="sng" dirty="0" smtClean="0">
                <a:solidFill>
                  <a:srgbClr val="FF0000"/>
                </a:solidFill>
              </a:rPr>
              <a:t>security</a:t>
            </a:r>
          </a:p>
          <a:p>
            <a:r>
              <a:rPr lang="en-US" sz="2400" dirty="0" smtClean="0"/>
              <a:t>Pearl Harbor was the first attack by a foreign nation in the country in a long time</a:t>
            </a:r>
          </a:p>
          <a:p>
            <a:r>
              <a:rPr lang="en-US" sz="2400" dirty="0" smtClean="0"/>
              <a:t>Wanted to prevent hostile powers from taking land in </a:t>
            </a:r>
            <a:r>
              <a:rPr lang="en-US" sz="2400" b="1" u="sng" dirty="0" smtClean="0">
                <a:solidFill>
                  <a:srgbClr val="FF0000"/>
                </a:solidFill>
              </a:rPr>
              <a:t>Eurasia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like they had in WWII</a:t>
            </a:r>
          </a:p>
          <a:p>
            <a:r>
              <a:rPr lang="en-US" sz="2400" dirty="0" smtClean="0"/>
              <a:t>Maintain a strong </a:t>
            </a:r>
            <a:r>
              <a:rPr lang="en-US" sz="2400" b="1" u="sng" dirty="0" smtClean="0">
                <a:solidFill>
                  <a:srgbClr val="FF0000"/>
                </a:solidFill>
              </a:rPr>
              <a:t>military</a:t>
            </a:r>
            <a:r>
              <a:rPr lang="en-US" sz="2400" dirty="0" smtClean="0"/>
              <a:t> presence overseas</a:t>
            </a:r>
          </a:p>
          <a:p>
            <a:pPr lvl="1"/>
            <a:r>
              <a:rPr lang="en-US" sz="2400" dirty="0" smtClean="0"/>
              <a:t>Set up new bases all across Europe and Asia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020" y="578532"/>
            <a:ext cx="4184035" cy="388077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U.S was actively promoting </a:t>
            </a:r>
            <a:r>
              <a:rPr lang="en-US" sz="2400" b="1" u="sng" dirty="0" smtClean="0">
                <a:solidFill>
                  <a:srgbClr val="FF0000"/>
                </a:solidFill>
              </a:rPr>
              <a:t>free trade </a:t>
            </a:r>
            <a:r>
              <a:rPr lang="en-US" sz="2400" dirty="0" smtClean="0"/>
              <a:t>globally </a:t>
            </a:r>
          </a:p>
          <a:p>
            <a:r>
              <a:rPr lang="en-US" sz="2400" dirty="0" smtClean="0"/>
              <a:t>Spread democratic </a:t>
            </a:r>
            <a:r>
              <a:rPr lang="en-US" sz="2400" b="1" u="sng" dirty="0" smtClean="0">
                <a:solidFill>
                  <a:srgbClr val="FF0000"/>
                </a:solidFill>
              </a:rPr>
              <a:t>capitalism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all over the world</a:t>
            </a:r>
          </a:p>
          <a:p>
            <a:r>
              <a:rPr lang="en-US" sz="2400" dirty="0" smtClean="0"/>
              <a:t>Soviets wanted to spread </a:t>
            </a:r>
            <a:r>
              <a:rPr lang="en-US" sz="2400" b="1" u="sng" dirty="0" smtClean="0">
                <a:solidFill>
                  <a:srgbClr val="FF0000"/>
                </a:solidFill>
              </a:rPr>
              <a:t>communism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all over the world</a:t>
            </a:r>
          </a:p>
          <a:p>
            <a:r>
              <a:rPr lang="en-US" sz="2400" dirty="0" smtClean="0"/>
              <a:t>This ideological difference sparked the main conflict in the Cold War</a:t>
            </a:r>
          </a:p>
          <a:p>
            <a:pPr lvl="1"/>
            <a:r>
              <a:rPr lang="en-US" sz="2400" dirty="0" smtClean="0"/>
              <a:t>Communism vs. Democracy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476" y="1139371"/>
            <a:ext cx="4184035" cy="3880772"/>
          </a:xfrm>
        </p:spPr>
        <p:txBody>
          <a:bodyPr>
            <a:noAutofit/>
          </a:bodyPr>
          <a:lstStyle/>
          <a:p>
            <a:r>
              <a:rPr lang="en-US" sz="2000" dirty="0" smtClean="0"/>
              <a:t>Stalin promised </a:t>
            </a:r>
            <a:r>
              <a:rPr lang="en-US" sz="2000" b="1" u="sng" dirty="0" smtClean="0">
                <a:solidFill>
                  <a:srgbClr val="FF0000"/>
                </a:solidFill>
              </a:rPr>
              <a:t>self determination</a:t>
            </a:r>
            <a:r>
              <a:rPr lang="en-US" sz="2000" dirty="0" smtClean="0"/>
              <a:t> in Eastern Europe</a:t>
            </a:r>
          </a:p>
          <a:p>
            <a:pPr lvl="1"/>
            <a:r>
              <a:rPr lang="en-US" sz="2000" dirty="0" smtClean="0"/>
              <a:t>Countries would chose </a:t>
            </a:r>
            <a:r>
              <a:rPr lang="en-US" sz="2000" dirty="0" err="1" smtClean="0"/>
              <a:t>gov</a:t>
            </a:r>
            <a:r>
              <a:rPr lang="en-US" sz="2000" dirty="0" smtClean="0"/>
              <a:t> for themselves</a:t>
            </a:r>
          </a:p>
          <a:p>
            <a:r>
              <a:rPr lang="en-US" sz="2000" dirty="0" smtClean="0"/>
              <a:t>Stalin withdrew that pledge and personally made sure pro-communist governments were in place</a:t>
            </a:r>
          </a:p>
          <a:p>
            <a:pPr lvl="1"/>
            <a:r>
              <a:rPr lang="en-US" sz="2000" b="1" u="sng" dirty="0" smtClean="0">
                <a:solidFill>
                  <a:srgbClr val="FF0000"/>
                </a:solidFill>
              </a:rPr>
              <a:t>Poland,</a:t>
            </a:r>
            <a:r>
              <a:rPr lang="en-US" sz="2000" dirty="0" smtClean="0"/>
              <a:t> Bulgaria and </a:t>
            </a:r>
            <a:r>
              <a:rPr lang="en-US" sz="2000" b="1" u="sng" dirty="0" smtClean="0">
                <a:solidFill>
                  <a:srgbClr val="FF0000"/>
                </a:solidFill>
              </a:rPr>
              <a:t>Romania</a:t>
            </a:r>
          </a:p>
          <a:p>
            <a:r>
              <a:rPr lang="en-US" sz="2000" dirty="0" smtClean="0"/>
              <a:t>U.S and GB began fearing Stalin as a threat</a:t>
            </a:r>
          </a:p>
          <a:p>
            <a:r>
              <a:rPr lang="en-US" sz="2000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Domino</a:t>
            </a:r>
            <a:r>
              <a:rPr lang="en-US" sz="2000" dirty="0" smtClean="0"/>
              <a:t> Theory:  theory that communism would spread from Eastern Europe into Asia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1538514"/>
            <a:ext cx="6935398" cy="36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9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020" y="462417"/>
            <a:ext cx="4184035" cy="3880772"/>
          </a:xfrm>
        </p:spPr>
        <p:txBody>
          <a:bodyPr>
            <a:noAutofit/>
          </a:bodyPr>
          <a:lstStyle/>
          <a:p>
            <a:r>
              <a:rPr lang="en-US" sz="2400" dirty="0" smtClean="0"/>
              <a:t>Winston Churchill—”An </a:t>
            </a:r>
            <a:r>
              <a:rPr lang="en-US" sz="2400" b="1" u="sng" dirty="0" smtClean="0">
                <a:solidFill>
                  <a:srgbClr val="FF0000"/>
                </a:solidFill>
              </a:rPr>
              <a:t>iron curtain </a:t>
            </a:r>
            <a:r>
              <a:rPr lang="en-US" sz="2400" dirty="0" smtClean="0"/>
              <a:t>has descended across the continent”</a:t>
            </a:r>
          </a:p>
          <a:p>
            <a:r>
              <a:rPr lang="en-US" sz="2400" dirty="0" smtClean="0"/>
              <a:t>Iron Curtain:  came to symbolize the division of the democratic </a:t>
            </a:r>
            <a:r>
              <a:rPr lang="en-US" sz="2400" b="1" u="sng" dirty="0" smtClean="0">
                <a:solidFill>
                  <a:srgbClr val="FF0000"/>
                </a:solidFill>
              </a:rPr>
              <a:t>Western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Europe and the communist </a:t>
            </a:r>
            <a:r>
              <a:rPr lang="en-US" sz="2400" b="1" u="sng" dirty="0" smtClean="0">
                <a:solidFill>
                  <a:srgbClr val="FF0000"/>
                </a:solidFill>
              </a:rPr>
              <a:t>Eastern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Europe</a:t>
            </a:r>
          </a:p>
          <a:p>
            <a:r>
              <a:rPr lang="en-US" sz="2400" dirty="0" smtClean="0">
                <a:hlinkClick r:id="rId2"/>
              </a:rPr>
              <a:t>https://www.youtube.com/watch?v=S2PUIQpAEAQ</a:t>
            </a:r>
            <a:endParaRPr lang="en-US" sz="2400" dirty="0" smtClean="0"/>
          </a:p>
          <a:p>
            <a:r>
              <a:rPr lang="en-US" sz="2400" dirty="0" smtClean="0"/>
              <a:t>Stalin said </a:t>
            </a:r>
            <a:r>
              <a:rPr lang="en-US" sz="2400" dirty="0" err="1" smtClean="0"/>
              <a:t>Churchills</a:t>
            </a:r>
            <a:r>
              <a:rPr lang="en-US" sz="2400" dirty="0" smtClean="0"/>
              <a:t> accusation was an act of war</a:t>
            </a:r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42055" y="580573"/>
            <a:ext cx="756073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17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562" y="220203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U.S realized that the Soviets would spread communism as far as they could</a:t>
            </a:r>
          </a:p>
          <a:p>
            <a:r>
              <a:rPr lang="en-US" sz="2200" b="1" u="sng" dirty="0" smtClean="0">
                <a:solidFill>
                  <a:srgbClr val="FF0000"/>
                </a:solidFill>
              </a:rPr>
              <a:t>Containment</a:t>
            </a:r>
            <a:r>
              <a:rPr lang="en-US" sz="2200" dirty="0" smtClean="0"/>
              <a:t>:  U.S and Western nations policy to stop the spread of communism and spread democracy</a:t>
            </a:r>
          </a:p>
          <a:p>
            <a:r>
              <a:rPr lang="en-US" sz="2200" dirty="0" smtClean="0"/>
              <a:t>Soviets were trying to take </a:t>
            </a:r>
            <a:r>
              <a:rPr lang="en-US" sz="2200" b="1" u="sng" dirty="0" smtClean="0">
                <a:solidFill>
                  <a:srgbClr val="FF0000"/>
                </a:solidFill>
              </a:rPr>
              <a:t>Turkey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b="1" u="sng" dirty="0" smtClean="0">
                <a:solidFill>
                  <a:srgbClr val="FF0000"/>
                </a:solidFill>
              </a:rPr>
              <a:t>Greece</a:t>
            </a:r>
          </a:p>
          <a:p>
            <a:r>
              <a:rPr lang="en-US" sz="2200" dirty="0" smtClean="0"/>
              <a:t>Truman sent aid to Turkey and Greece to purposefully set up democracy</a:t>
            </a:r>
          </a:p>
          <a:p>
            <a:r>
              <a:rPr lang="en-US" sz="2200" dirty="0" smtClean="0"/>
              <a:t>Truman—”We must assist free peoples to work out their own destinies in their own way”</a:t>
            </a:r>
          </a:p>
          <a:p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5949" y="372063"/>
            <a:ext cx="5001079" cy="53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96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11219</TotalTime>
  <Words>2350</Words>
  <Application>Microsoft Office PowerPoint</Application>
  <PresentationFormat>Widescreen</PresentationFormat>
  <Paragraphs>268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Trebuchet MS</vt:lpstr>
      <vt:lpstr>Wingdings 3</vt:lpstr>
      <vt:lpstr>Facet</vt:lpstr>
      <vt:lpstr>The Cold War</vt:lpstr>
      <vt:lpstr>Tensions After WWII</vt:lpstr>
      <vt:lpstr>PowerPoint Presentation</vt:lpstr>
      <vt:lpstr>PowerPoint Presentation</vt:lpstr>
      <vt:lpstr>PowerPoint Presentation</vt:lpstr>
      <vt:lpstr>PowerPoint Presentation</vt:lpstr>
      <vt:lpstr>Eastern Europe</vt:lpstr>
      <vt:lpstr>PowerPoint Presentation</vt:lpstr>
      <vt:lpstr>PowerPoint Presentation</vt:lpstr>
      <vt:lpstr>Truman Doctrine &amp; Marshall Plan</vt:lpstr>
      <vt:lpstr>Berlin</vt:lpstr>
      <vt:lpstr>Berlin</vt:lpstr>
      <vt:lpstr>Berlin</vt:lpstr>
      <vt:lpstr>Cold War Intensifies</vt:lpstr>
      <vt:lpstr>NATO</vt:lpstr>
      <vt:lpstr>Warsaw Pact</vt:lpstr>
      <vt:lpstr>Arms Race</vt:lpstr>
      <vt:lpstr>Arms Race</vt:lpstr>
      <vt:lpstr>Space Race </vt:lpstr>
      <vt:lpstr>PowerPoint Presentation</vt:lpstr>
      <vt:lpstr>China in the Cold War </vt:lpstr>
      <vt:lpstr>China </vt:lpstr>
      <vt:lpstr>Korean War</vt:lpstr>
      <vt:lpstr>Korean War</vt:lpstr>
      <vt:lpstr>PowerPoint Presentation</vt:lpstr>
      <vt:lpstr>War in Vietnam</vt:lpstr>
      <vt:lpstr>The U.S. Enters into Vietnam</vt:lpstr>
      <vt:lpstr>PowerPoint Presentation</vt:lpstr>
      <vt:lpstr>Postwar Asia</vt:lpstr>
      <vt:lpstr>Fighting for Control</vt:lpstr>
      <vt:lpstr>Fighting for Control</vt:lpstr>
      <vt:lpstr>Latin America</vt:lpstr>
      <vt:lpstr>Cuban Missile Crisis</vt:lpstr>
      <vt:lpstr>PowerPoint Presentation</vt:lpstr>
      <vt:lpstr>Latin America</vt:lpstr>
      <vt:lpstr>The Middle East During the Cold War</vt:lpstr>
      <vt:lpstr>Iran during the Cold War</vt:lpstr>
      <vt:lpstr>PowerPoint Presentation</vt:lpstr>
      <vt:lpstr>PowerPoint Presentation</vt:lpstr>
      <vt:lpstr>Afghanistan</vt:lpstr>
      <vt:lpstr>The Cold War Melts</vt:lpstr>
      <vt:lpstr>PowerPoint Presentation</vt:lpstr>
      <vt:lpstr>USSR vs. China</vt:lpstr>
      <vt:lpstr>Problems in the USSR</vt:lpstr>
      <vt:lpstr>PowerPoint Presentation</vt:lpstr>
      <vt:lpstr>The Cold War Ends</vt:lpstr>
      <vt:lpstr>Collapse of the Soviet Union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SLIWINSKI, STEVEN</dc:creator>
  <cp:lastModifiedBy>BROWN, MICHAEL F</cp:lastModifiedBy>
  <cp:revision>44</cp:revision>
  <dcterms:created xsi:type="dcterms:W3CDTF">2015-06-04T17:28:38Z</dcterms:created>
  <dcterms:modified xsi:type="dcterms:W3CDTF">2016-01-22T13:22:39Z</dcterms:modified>
</cp:coreProperties>
</file>